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9"/>
  </p:notesMasterIdLst>
  <p:sldIdLst>
    <p:sldId id="256" r:id="rId2"/>
    <p:sldId id="259" r:id="rId3"/>
    <p:sldId id="306" r:id="rId4"/>
    <p:sldId id="260" r:id="rId5"/>
    <p:sldId id="304" r:id="rId6"/>
    <p:sldId id="303" r:id="rId7"/>
    <p:sldId id="307" r:id="rId8"/>
    <p:sldId id="308" r:id="rId9"/>
    <p:sldId id="309" r:id="rId10"/>
    <p:sldId id="264" r:id="rId11"/>
    <p:sldId id="310" r:id="rId12"/>
    <p:sldId id="312" r:id="rId13"/>
    <p:sldId id="269" r:id="rId14"/>
    <p:sldId id="263" r:id="rId15"/>
    <p:sldId id="311" r:id="rId16"/>
    <p:sldId id="280" r:id="rId17"/>
    <p:sldId id="284" r:id="rId18"/>
  </p:sldIdLst>
  <p:sldSz cx="9144000" cy="5143500" type="screen16x9"/>
  <p:notesSz cx="6858000" cy="9144000"/>
  <p:embeddedFontLst>
    <p:embeddedFont>
      <p:font typeface="Cambay" pitchFamily="2" charset="77"/>
      <p:regular r:id="rId20"/>
      <p:bold r:id="rId21"/>
      <p:italic r:id="rId22"/>
      <p:boldItalic r:id="rId23"/>
    </p:embeddedFont>
    <p:embeddedFont>
      <p:font typeface="Fira Sans Extra Condensed" panose="020B0603050000020004" pitchFamily="34" charset="0"/>
      <p:regular r:id="rId24"/>
      <p:bold r:id="rId25"/>
      <p:italic r:id="rId26"/>
      <p:boldItalic r:id="rId27"/>
    </p:embeddedFont>
    <p:embeddedFont>
      <p:font typeface="Fira Sans Extra Condensed Medium" panose="020B0603050000020004" pitchFamily="34" charset="0"/>
      <p:regular r:id="rId28"/>
      <p:bold r:id="rId29"/>
      <p:italic r:id="rId30"/>
      <p:boldItalic r:id="rId31"/>
    </p:embeddedFont>
    <p:embeddedFont>
      <p:font typeface="Krub" pitchFamily="2" charset="-34"/>
      <p:regular r:id="rId32"/>
      <p:bold r:id="rId33"/>
      <p:italic r:id="rId34"/>
      <p:boldItalic r:id="rId35"/>
    </p:embeddedFont>
    <p:embeddedFont>
      <p:font typeface="PT Serif" panose="020A0603040505020204" pitchFamily="18" charset="77"/>
      <p:regular r:id="rId36"/>
      <p:bold r:id="rId37"/>
      <p:italic r:id="rId38"/>
      <p:boldItalic r:id="rId39"/>
    </p:embeddedFont>
    <p:embeddedFont>
      <p:font typeface="Roboto" panose="02000000000000000000" pitchFamily="2" charset="0"/>
      <p:regular r:id="rId40"/>
      <p:bold r:id="rId41"/>
      <p:italic r:id="rId42"/>
      <p:boldItalic r:id="rId43"/>
    </p:embeddedFont>
    <p:embeddedFont>
      <p:font typeface="Roboto Light" panose="02000000000000000000" pitchFamily="2" charset="0"/>
      <p:regular r:id="rId44"/>
      <p:bold r:id="rId45"/>
      <p:italic r:id="rId46"/>
      <p:boldItalic r:id="rId47"/>
    </p:embeddedFont>
    <p:embeddedFont>
      <p:font typeface="Roboto Medium" panose="02000000000000000000" pitchFamily="2" charset="0"/>
      <p:regular r:id="rId48"/>
      <p:bold r:id="rId49"/>
      <p:italic r:id="rId50"/>
      <p:boldItalic r:id="rId51"/>
    </p:embeddedFont>
    <p:embeddedFont>
      <p:font typeface="Roboto Slab Regular" pitchFamily="2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533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9976C6B-5615-4466-8880-E3119326B592}">
  <a:tblStyle styleId="{49976C6B-5615-4466-8880-E3119326B5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87"/>
    <p:restoredTop sz="87780"/>
  </p:normalViewPr>
  <p:slideViewPr>
    <p:cSldViewPr snapToGrid="0">
      <p:cViewPr varScale="1">
        <p:scale>
          <a:sx n="177" d="100"/>
          <a:sy n="177" d="100"/>
        </p:scale>
        <p:origin x="1472" y="176"/>
      </p:cViewPr>
      <p:guideLst>
        <p:guide orient="horz" pos="1533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font" Target="fonts/font23.fntdata"/><Relationship Id="rId47" Type="http://schemas.openxmlformats.org/officeDocument/2006/relationships/font" Target="fonts/font28.fntdata"/><Relationship Id="rId50" Type="http://schemas.openxmlformats.org/officeDocument/2006/relationships/font" Target="fonts/font31.fntdata"/><Relationship Id="rId55" Type="http://schemas.openxmlformats.org/officeDocument/2006/relationships/font" Target="fonts/font3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0.fntdata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font" Target="fonts/font21.fntdata"/><Relationship Id="rId45" Type="http://schemas.openxmlformats.org/officeDocument/2006/relationships/font" Target="fonts/font26.fntdata"/><Relationship Id="rId53" Type="http://schemas.openxmlformats.org/officeDocument/2006/relationships/font" Target="fonts/font34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font" Target="fonts/font24.fntdata"/><Relationship Id="rId48" Type="http://schemas.openxmlformats.org/officeDocument/2006/relationships/font" Target="fonts/font29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3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46" Type="http://schemas.openxmlformats.org/officeDocument/2006/relationships/font" Target="fonts/font27.fntdata"/><Relationship Id="rId59" Type="http://schemas.openxmlformats.org/officeDocument/2006/relationships/tableStyles" Target="tableStyles.xml"/><Relationship Id="rId20" Type="http://schemas.openxmlformats.org/officeDocument/2006/relationships/font" Target="fonts/font1.fntdata"/><Relationship Id="rId41" Type="http://schemas.openxmlformats.org/officeDocument/2006/relationships/font" Target="fonts/font22.fntdata"/><Relationship Id="rId54" Type="http://schemas.openxmlformats.org/officeDocument/2006/relationships/font" Target="fonts/font3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49" Type="http://schemas.openxmlformats.org/officeDocument/2006/relationships/font" Target="fonts/font30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font" Target="fonts/font12.fntdata"/><Relationship Id="rId44" Type="http://schemas.openxmlformats.org/officeDocument/2006/relationships/font" Target="fonts/font25.fntdata"/><Relationship Id="rId52" Type="http://schemas.openxmlformats.org/officeDocument/2006/relationships/font" Target="fonts/font33.fntdata"/></Relationships>
</file>

<file path=ppt/media/image1.jp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6c9a9c337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6c9a9c337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6cac58a1c9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6cac58a1c9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Key: 25% reduction in false negatives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Hard to definitely say</a:t>
            </a:r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patient receiving 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6408f5a9af_1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6408f5a9af_1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There was an incremental increase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44847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6320de4b7d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6320de4b7d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Finding the actual research paper:</a:t>
            </a:r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My coefficients for antiemetics was positive</a:t>
            </a:r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I also think the prior PONV/sensitivity Nausea should be separate categories. Are you really predicting nausea if the patient has had it before?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Length of surgeries and duration over which anesthetics would be great to incorporate (combining metrics of the </a:t>
            </a:r>
            <a:r>
              <a:rPr lang="en-US" dirty="0" err="1"/>
              <a:t>Koivuranta</a:t>
            </a:r>
            <a:r>
              <a:rPr lang="en-US" dirty="0"/>
              <a:t>)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Use non-</a:t>
            </a:r>
            <a:r>
              <a:rPr lang="en-US" dirty="0" err="1"/>
              <a:t>onchologic</a:t>
            </a:r>
            <a:r>
              <a:rPr lang="en-US" dirty="0"/>
              <a:t> patients and use medical practices more prevalent in the US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325398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6320de4b7d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6320de4b7d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Did I make a “better” model – debatable.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First step/phase to making a better one</a:t>
            </a: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6320de4b7d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6320de4b7d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Finding the actual research paper:</a:t>
            </a:r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My coefficients for antiemetics was positive</a:t>
            </a:r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I also think the prior PONV/sensitivity Nausea should be separate categories. Are you really predicting nausea if the patient has had it before?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Length of surgeries and duration over which anesthetics would be great to incorporate (combining metrics of the </a:t>
            </a:r>
            <a:r>
              <a:rPr lang="en-US" dirty="0" err="1"/>
              <a:t>Koivuranta</a:t>
            </a:r>
            <a:r>
              <a:rPr lang="en-US" dirty="0"/>
              <a:t>)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Use non-</a:t>
            </a:r>
            <a:r>
              <a:rPr lang="en-US" dirty="0" err="1"/>
              <a:t>onchologic</a:t>
            </a:r>
            <a:r>
              <a:rPr lang="en-US" dirty="0"/>
              <a:t> patients and use medical practices more prevalent in the US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6408f5a9af_1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6408f5a9af_1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Talk about the actual research paper?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046914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g7dee96a98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" name="Google Shape;991;g7dee96a98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63da1a4385_0_164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63da1a4385_0_164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6320de4b7d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6320de4b7d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d53a83321_1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d53a83321_1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Given proportion of patients who experience PONV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Unpleasant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855524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d53a83321_1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d53a83321_1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It’s about cost and the patient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Survey for patient experience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6408f5a9af_1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6408f5a9af_1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42771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320de4b7d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320de4b7d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Manage Patient Expectations and Better Inform Doctors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More precise measurements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Incorporate More Features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Improve Metrics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21399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320de4b7d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320de4b7d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Manage Patient Expectations and Better Inform Doctors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More precise measurements (continuous scale)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Incorporate More Features (show patients the factors)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Improve Metrics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11069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320de4b7d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320de4b7d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Manage Patient Expectations and Better Inform Doctors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More precise measurements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Incorporate More Features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Vs. </a:t>
            </a:r>
            <a:r>
              <a:rPr lang="en-US" dirty="0" err="1"/>
              <a:t>Apfel</a:t>
            </a:r>
            <a:r>
              <a:rPr lang="en-US" dirty="0"/>
              <a:t> (later I’ll talk about coming across the actual paper)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2568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g6320de4b7d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" name="Google Shape;845;g6320de4b7d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Not only did it perform the best but output probability was important so I was leaning in this direction 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dirty="0"/>
              <a:t>Conceptually the same as predicting PONV in regular patients except the added feature of patient’s chemo experience (yes/no, how long, did you experience nausea from chemo?) </a:t>
            </a:r>
            <a:r>
              <a:rPr lang="en-US" b="1" dirty="0"/>
              <a:t>Note: </a:t>
            </a:r>
            <a:r>
              <a:rPr lang="en-US" b="0" dirty="0"/>
              <a:t>30% PONV in sample population, which is consistent with the rate cited in other research papers. It’s what was available for the topic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r>
              <a:rPr lang="en-US" b="0" dirty="0"/>
              <a:t>Maximize ROC/AUC  and then find the threshold that gives the optimal F1. The reason for F1 is because there’s a tradeoff…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endParaRPr lang="en-US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arenR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06990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6950" y="-75"/>
            <a:ext cx="9160800" cy="5143500"/>
          </a:xfrm>
          <a:prstGeom prst="rect">
            <a:avLst/>
          </a:prstGeom>
          <a:gradFill>
            <a:gsLst>
              <a:gs pos="0">
                <a:srgbClr val="4B78DB">
                  <a:alpha val="74509"/>
                </a:srgbClr>
              </a:gs>
              <a:gs pos="100000">
                <a:srgbClr val="00CECE">
                  <a:alpha val="76078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 rot="1124">
            <a:off x="1819325" y="1023675"/>
            <a:ext cx="5505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 rot="1304">
            <a:off x="3386100" y="2858323"/>
            <a:ext cx="23718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PT Serif"/>
              <a:buNone/>
              <a:defRPr sz="2800"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 2">
  <p:cSld name="CUSTOM_13_1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>
            <a:spLocks noGrp="1"/>
          </p:cNvSpPr>
          <p:nvPr>
            <p:ph type="subTitle" idx="1"/>
          </p:nvPr>
        </p:nvSpPr>
        <p:spPr>
          <a:xfrm flipH="1">
            <a:off x="2932250" y="1811200"/>
            <a:ext cx="5161500" cy="207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Slab Regular"/>
              <a:buChar char="●"/>
              <a:defRPr sz="16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Slab Regular"/>
              <a:buChar char="○"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Slab Regular"/>
              <a:buChar char="■"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Slab Regular"/>
              <a:buChar char="●"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Slab Regular"/>
              <a:buChar char="○"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Slab Regular"/>
              <a:buChar char="■"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Slab Regular"/>
              <a:buChar char="●"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Slab Regular"/>
              <a:buChar char="○"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Slab Regular"/>
              <a:buChar char="■"/>
              <a:defRPr sz="1200"/>
            </a:lvl9pPr>
          </a:lstStyle>
          <a:p>
            <a:endParaRPr/>
          </a:p>
        </p:txBody>
      </p:sp>
      <p:sp>
        <p:nvSpPr>
          <p:cNvPr id="146" name="Google Shape;146;p21"/>
          <p:cNvSpPr txBox="1">
            <a:spLocks noGrp="1"/>
          </p:cNvSpPr>
          <p:nvPr>
            <p:ph type="title"/>
          </p:nvPr>
        </p:nvSpPr>
        <p:spPr>
          <a:xfrm>
            <a:off x="876300" y="342125"/>
            <a:ext cx="7391400" cy="6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21"/>
          <p:cNvSpPr/>
          <p:nvPr/>
        </p:nvSpPr>
        <p:spPr>
          <a:xfrm>
            <a:off x="4554300" y="0"/>
            <a:ext cx="35400" cy="37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1"/>
          <p:cNvSpPr/>
          <p:nvPr/>
        </p:nvSpPr>
        <p:spPr>
          <a:xfrm>
            <a:off x="4554300" y="4767600"/>
            <a:ext cx="35400" cy="37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6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/>
          <p:nvPr/>
        </p:nvSpPr>
        <p:spPr>
          <a:xfrm>
            <a:off x="-16950" y="-75"/>
            <a:ext cx="9160800" cy="5143500"/>
          </a:xfrm>
          <a:prstGeom prst="rect">
            <a:avLst/>
          </a:prstGeom>
          <a:gradFill>
            <a:gsLst>
              <a:gs pos="0">
                <a:srgbClr val="4B78DB">
                  <a:alpha val="74509"/>
                </a:srgbClr>
              </a:gs>
              <a:gs pos="100000">
                <a:srgbClr val="00CECE">
                  <a:alpha val="76078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1132750"/>
            <a:ext cx="9144000" cy="4011000"/>
          </a:xfrm>
          <a:prstGeom prst="rect">
            <a:avLst/>
          </a:prstGeom>
          <a:gradFill>
            <a:gsLst>
              <a:gs pos="0">
                <a:srgbClr val="7194E2"/>
              </a:gs>
              <a:gs pos="100000">
                <a:srgbClr val="4FE2E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/>
          <p:nvPr/>
        </p:nvSpPr>
        <p:spPr>
          <a:xfrm>
            <a:off x="4554300" y="4767600"/>
            <a:ext cx="35400" cy="37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2202350" y="2003350"/>
            <a:ext cx="4739400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 Thin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 Light"/>
              <a:buChar char="○"/>
              <a:defRPr>
                <a:solidFill>
                  <a:schemeClr val="lt1"/>
                </a:solidFill>
              </a:defRPr>
            </a:lvl2pPr>
            <a:lvl3pPr marL="1371600" lvl="2" indent="-3238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 Light"/>
              <a:buChar char="■"/>
              <a:defRPr>
                <a:solidFill>
                  <a:schemeClr val="lt1"/>
                </a:solidFill>
              </a:defRPr>
            </a:lvl3pPr>
            <a:lvl4pPr marL="1828800" lvl="3" indent="-3238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Nunito Light"/>
              <a:buChar char="●"/>
              <a:defRPr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Light"/>
              <a:buChar char="○"/>
              <a:defRPr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Light"/>
              <a:buChar char="■"/>
              <a:defRPr>
                <a:solidFill>
                  <a:schemeClr val="lt1"/>
                </a:solidFill>
              </a:defRPr>
            </a:lvl6pPr>
            <a:lvl7pPr marL="3200400" lvl="6" indent="-3111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 Light"/>
              <a:buChar char="●"/>
              <a:defRPr>
                <a:solidFill>
                  <a:schemeClr val="lt1"/>
                </a:solidFill>
              </a:defRPr>
            </a:lvl7pPr>
            <a:lvl8pPr marL="3657600" lvl="7" indent="-3111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Nunito Light"/>
              <a:buChar char="○"/>
              <a:defRPr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Nunito Light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1736550" y="344871"/>
            <a:ext cx="56709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4554300" y="0"/>
            <a:ext cx="35400" cy="37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ctrTitle"/>
          </p:nvPr>
        </p:nvSpPr>
        <p:spPr>
          <a:xfrm flipH="1">
            <a:off x="5290451" y="2204475"/>
            <a:ext cx="17598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 flipH="1">
            <a:off x="5290439" y="2497681"/>
            <a:ext cx="2416800" cy="17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ctrTitle" idx="2"/>
          </p:nvPr>
        </p:nvSpPr>
        <p:spPr>
          <a:xfrm flipH="1">
            <a:off x="1741561" y="2204466"/>
            <a:ext cx="1817700" cy="4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3"/>
          </p:nvPr>
        </p:nvSpPr>
        <p:spPr>
          <a:xfrm flipH="1">
            <a:off x="1741561" y="2497681"/>
            <a:ext cx="2416800" cy="17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 idx="4"/>
          </p:nvPr>
        </p:nvSpPr>
        <p:spPr>
          <a:xfrm>
            <a:off x="1736550" y="344871"/>
            <a:ext cx="56709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/>
          <p:nvPr/>
        </p:nvSpPr>
        <p:spPr>
          <a:xfrm>
            <a:off x="4554300" y="0"/>
            <a:ext cx="35400" cy="37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4554300" y="4767600"/>
            <a:ext cx="35400" cy="37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1736550" y="343330"/>
            <a:ext cx="5670900" cy="7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4554300" y="0"/>
            <a:ext cx="35400" cy="37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/>
          <p:nvPr/>
        </p:nvSpPr>
        <p:spPr>
          <a:xfrm>
            <a:off x="4554300" y="4767600"/>
            <a:ext cx="35400" cy="37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subTitle" idx="1"/>
          </p:nvPr>
        </p:nvSpPr>
        <p:spPr>
          <a:xfrm flipH="1">
            <a:off x="720000" y="1497175"/>
            <a:ext cx="2252100" cy="28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AutoNum type="arabicPeriod"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876300" y="343318"/>
            <a:ext cx="7391400" cy="6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7"/>
          <p:cNvSpPr/>
          <p:nvPr/>
        </p:nvSpPr>
        <p:spPr>
          <a:xfrm>
            <a:off x="4554300" y="0"/>
            <a:ext cx="35400" cy="37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/>
          <p:nvPr/>
        </p:nvSpPr>
        <p:spPr>
          <a:xfrm>
            <a:off x="4554300" y="4767600"/>
            <a:ext cx="35400" cy="37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6010300" y="2131575"/>
            <a:ext cx="2505900" cy="14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5427350" y="356124"/>
            <a:ext cx="3097800" cy="9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60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60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60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60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60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60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60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 hasCustomPrompt="1"/>
          </p:nvPr>
        </p:nvSpPr>
        <p:spPr>
          <a:xfrm flipH="1">
            <a:off x="3412081" y="3166950"/>
            <a:ext cx="9513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48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"/>
          </p:nvPr>
        </p:nvSpPr>
        <p:spPr>
          <a:xfrm flipH="1">
            <a:off x="608875" y="2103300"/>
            <a:ext cx="26523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subTitle" idx="2"/>
          </p:nvPr>
        </p:nvSpPr>
        <p:spPr>
          <a:xfrm>
            <a:off x="608750" y="3473672"/>
            <a:ext cx="26523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subTitle" idx="3"/>
          </p:nvPr>
        </p:nvSpPr>
        <p:spPr>
          <a:xfrm flipH="1">
            <a:off x="5884325" y="2103300"/>
            <a:ext cx="26523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ubTitle" idx="4"/>
          </p:nvPr>
        </p:nvSpPr>
        <p:spPr>
          <a:xfrm>
            <a:off x="5884326" y="3473666"/>
            <a:ext cx="2652300" cy="7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subTitle" idx="5"/>
          </p:nvPr>
        </p:nvSpPr>
        <p:spPr>
          <a:xfrm flipH="1">
            <a:off x="608875" y="1531175"/>
            <a:ext cx="2652300" cy="7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accent1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ubTitle" idx="6"/>
          </p:nvPr>
        </p:nvSpPr>
        <p:spPr>
          <a:xfrm>
            <a:off x="608761" y="2887200"/>
            <a:ext cx="2652300" cy="7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accent4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subTitle" idx="7"/>
          </p:nvPr>
        </p:nvSpPr>
        <p:spPr>
          <a:xfrm flipH="1">
            <a:off x="5884299" y="1531175"/>
            <a:ext cx="2652300" cy="7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accent2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ubTitle" idx="8"/>
          </p:nvPr>
        </p:nvSpPr>
        <p:spPr>
          <a:xfrm>
            <a:off x="5884325" y="2887200"/>
            <a:ext cx="2652300" cy="7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00" b="1">
                <a:solidFill>
                  <a:schemeClr val="accent4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title" idx="9" hasCustomPrompt="1"/>
          </p:nvPr>
        </p:nvSpPr>
        <p:spPr>
          <a:xfrm>
            <a:off x="4777610" y="1779250"/>
            <a:ext cx="9513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4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4777610" y="3197776"/>
            <a:ext cx="9513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48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500"/>
              <a:buFont typeface="Fira Sans Extra Condensed Medium"/>
              <a:buNone/>
              <a:defRPr sz="55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4"/>
          <p:cNvSpPr txBox="1">
            <a:spLocks noGrp="1"/>
          </p:cNvSpPr>
          <p:nvPr>
            <p:ph type="title" idx="14" hasCustomPrompt="1"/>
          </p:nvPr>
        </p:nvSpPr>
        <p:spPr>
          <a:xfrm>
            <a:off x="3412831" y="1819925"/>
            <a:ext cx="9573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500"/>
              <a:buFont typeface="Fira Sans Extra Condensed Medium"/>
              <a:buNone/>
              <a:defRPr sz="55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4"/>
          <p:cNvSpPr txBox="1">
            <a:spLocks noGrp="1"/>
          </p:cNvSpPr>
          <p:nvPr>
            <p:ph type="title" idx="15"/>
          </p:nvPr>
        </p:nvSpPr>
        <p:spPr>
          <a:xfrm>
            <a:off x="1736550" y="344877"/>
            <a:ext cx="5670900" cy="8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ctrTitle"/>
          </p:nvPr>
        </p:nvSpPr>
        <p:spPr>
          <a:xfrm flipH="1">
            <a:off x="6176983" y="1688689"/>
            <a:ext cx="1824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subTitle" idx="1"/>
          </p:nvPr>
        </p:nvSpPr>
        <p:spPr>
          <a:xfrm flipH="1">
            <a:off x="6031633" y="2101472"/>
            <a:ext cx="21147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ctrTitle" idx="2"/>
          </p:nvPr>
        </p:nvSpPr>
        <p:spPr>
          <a:xfrm flipH="1">
            <a:off x="3817908" y="1688689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subTitle" idx="3"/>
          </p:nvPr>
        </p:nvSpPr>
        <p:spPr>
          <a:xfrm flipH="1">
            <a:off x="3540858" y="2101472"/>
            <a:ext cx="21147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ctrTitle" idx="4"/>
          </p:nvPr>
        </p:nvSpPr>
        <p:spPr>
          <a:xfrm flipH="1">
            <a:off x="6308683" y="3072116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subTitle" idx="5"/>
          </p:nvPr>
        </p:nvSpPr>
        <p:spPr>
          <a:xfrm flipH="1">
            <a:off x="6031633" y="3479378"/>
            <a:ext cx="2114700" cy="7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ctrTitle" idx="6"/>
          </p:nvPr>
        </p:nvSpPr>
        <p:spPr>
          <a:xfrm flipH="1">
            <a:off x="1274717" y="1688689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26" name="Google Shape;126;p18"/>
          <p:cNvSpPr txBox="1">
            <a:spLocks noGrp="1"/>
          </p:cNvSpPr>
          <p:nvPr>
            <p:ph type="subTitle" idx="7"/>
          </p:nvPr>
        </p:nvSpPr>
        <p:spPr>
          <a:xfrm flipH="1">
            <a:off x="997667" y="2101472"/>
            <a:ext cx="21147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27" name="Google Shape;127;p18"/>
          <p:cNvSpPr txBox="1">
            <a:spLocks noGrp="1"/>
          </p:cNvSpPr>
          <p:nvPr>
            <p:ph type="ctrTitle" idx="8"/>
          </p:nvPr>
        </p:nvSpPr>
        <p:spPr>
          <a:xfrm flipH="1">
            <a:off x="3817908" y="3072116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subTitle" idx="9"/>
          </p:nvPr>
        </p:nvSpPr>
        <p:spPr>
          <a:xfrm flipH="1">
            <a:off x="3540858" y="3479378"/>
            <a:ext cx="2114700" cy="7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ctrTitle" idx="13"/>
          </p:nvPr>
        </p:nvSpPr>
        <p:spPr>
          <a:xfrm flipH="1">
            <a:off x="1143017" y="3072116"/>
            <a:ext cx="1824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subTitle" idx="14"/>
          </p:nvPr>
        </p:nvSpPr>
        <p:spPr>
          <a:xfrm flipH="1">
            <a:off x="997667" y="3479369"/>
            <a:ext cx="21147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title" idx="15"/>
          </p:nvPr>
        </p:nvSpPr>
        <p:spPr>
          <a:xfrm>
            <a:off x="1736550" y="343204"/>
            <a:ext cx="56709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18"/>
          <p:cNvSpPr/>
          <p:nvPr/>
        </p:nvSpPr>
        <p:spPr>
          <a:xfrm>
            <a:off x="4554300" y="0"/>
            <a:ext cx="35400" cy="37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8"/>
          <p:cNvSpPr/>
          <p:nvPr/>
        </p:nvSpPr>
        <p:spPr>
          <a:xfrm>
            <a:off x="4554300" y="4767600"/>
            <a:ext cx="35400" cy="37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13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subTitle" idx="1"/>
          </p:nvPr>
        </p:nvSpPr>
        <p:spPr>
          <a:xfrm flipH="1">
            <a:off x="720000" y="1385700"/>
            <a:ext cx="7704000" cy="32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AutoNum type="arabicPeriod"/>
              <a:defRPr sz="1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141" name="Google Shape;141;p20"/>
          <p:cNvSpPr txBox="1">
            <a:spLocks noGrp="1"/>
          </p:cNvSpPr>
          <p:nvPr>
            <p:ph type="title"/>
          </p:nvPr>
        </p:nvSpPr>
        <p:spPr>
          <a:xfrm>
            <a:off x="876300" y="342125"/>
            <a:ext cx="7391400" cy="6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20"/>
          <p:cNvSpPr/>
          <p:nvPr/>
        </p:nvSpPr>
        <p:spPr>
          <a:xfrm>
            <a:off x="4554300" y="0"/>
            <a:ext cx="35400" cy="37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0"/>
          <p:cNvSpPr/>
          <p:nvPr/>
        </p:nvSpPr>
        <p:spPr>
          <a:xfrm>
            <a:off x="4554300" y="4767600"/>
            <a:ext cx="35400" cy="37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mbay"/>
              <a:buNone/>
              <a:defRPr sz="24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mbay"/>
              <a:buNone/>
              <a:defRPr sz="24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mbay"/>
              <a:buNone/>
              <a:defRPr sz="24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mbay"/>
              <a:buNone/>
              <a:defRPr sz="24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mbay"/>
              <a:buNone/>
              <a:defRPr sz="24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mbay"/>
              <a:buNone/>
              <a:defRPr sz="24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mbay"/>
              <a:buNone/>
              <a:defRPr sz="24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mbay"/>
              <a:buNone/>
              <a:defRPr sz="24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mbay"/>
              <a:buNone/>
              <a:defRPr sz="2400" b="1">
                <a:solidFill>
                  <a:schemeClr val="dk1"/>
                </a:solidFill>
                <a:latin typeface="Cambay"/>
                <a:ea typeface="Cambay"/>
                <a:cs typeface="Cambay"/>
                <a:sym typeface="Camb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●"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■"/>
              <a:defRPr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  <a:defRPr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○"/>
              <a:defRPr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■"/>
              <a:defRPr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●"/>
              <a:defRPr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Char char="○"/>
              <a:defRPr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Light"/>
              <a:buChar char="■"/>
              <a:defRPr sz="12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60" r:id="rId7"/>
    <p:sldLayoutId id="2147483664" r:id="rId8"/>
    <p:sldLayoutId id="2147483666" r:id="rId9"/>
    <p:sldLayoutId id="2147483667" r:id="rId10"/>
    <p:sldLayoutId id="2147483671" r:id="rId11"/>
    <p:sldLayoutId id="214748367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lo.br/scielo.php?pid=S0034-70942019000400003&amp;script=sci_arttext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doctor-tending-patient_4506017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photo/dentist-looking-radiography-office_6090358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doctor-talking-with-senior-woman_6052316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www.freepik.com/free-photo/doctor-shaking-hand-with-patient_6052314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doctor-hands-giving-pills-patient_6052327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scientist-making-test-laboratory_1092841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close-up-lab-technician-doing-experiment-lab_3149719.htm/?utm_source=slidesgo_template&amp;utm_medium=referral-link&amp;utm_campaign=sg_resources&amp;utm_content=freepik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9"/>
          <p:cNvSpPr txBox="1">
            <a:spLocks noGrp="1"/>
          </p:cNvSpPr>
          <p:nvPr>
            <p:ph type="ctrTitle"/>
          </p:nvPr>
        </p:nvSpPr>
        <p:spPr>
          <a:xfrm rot="1044">
            <a:off x="1602901" y="1545449"/>
            <a:ext cx="5927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POST OPERATIVE NAUSEA AND VOMITING (PONV)</a:t>
            </a:r>
            <a:endParaRPr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4A3B72-EA28-054A-BBC0-5BB44E99EF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rot="1304">
            <a:off x="1371624" y="3540742"/>
            <a:ext cx="6372779" cy="792600"/>
          </a:xfrm>
        </p:spPr>
        <p:txBody>
          <a:bodyPr/>
          <a:lstStyle/>
          <a:p>
            <a:r>
              <a:rPr lang="en-US" dirty="0"/>
              <a:t>By Paul Chung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7"/>
          <p:cNvSpPr txBox="1">
            <a:spLocks noGrp="1"/>
          </p:cNvSpPr>
          <p:nvPr>
            <p:ph type="title"/>
          </p:nvPr>
        </p:nvSpPr>
        <p:spPr>
          <a:xfrm>
            <a:off x="1736550" y="343330"/>
            <a:ext cx="5670900" cy="5061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</a:t>
            </a:r>
            <a:endParaRPr dirty="0"/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9ED6BE01-5B3B-304F-AE39-0A5A663C02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384" r="18269"/>
          <a:stretch/>
        </p:blipFill>
        <p:spPr>
          <a:xfrm>
            <a:off x="5133727" y="742950"/>
            <a:ext cx="3585198" cy="3657600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E85F28E2-E91B-4F47-B562-474DCD74C9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886" r="13210"/>
          <a:stretch/>
        </p:blipFill>
        <p:spPr>
          <a:xfrm>
            <a:off x="425075" y="742950"/>
            <a:ext cx="389007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" name="Google Shape;405;p43"/>
          <p:cNvGrpSpPr/>
          <p:nvPr/>
        </p:nvGrpSpPr>
        <p:grpSpPr>
          <a:xfrm>
            <a:off x="395207" y="735252"/>
            <a:ext cx="7853765" cy="3241564"/>
            <a:chOff x="720000" y="1272725"/>
            <a:chExt cx="4634625" cy="2617375"/>
          </a:xfrm>
        </p:grpSpPr>
        <p:sp>
          <p:nvSpPr>
            <p:cNvPr id="406" name="Google Shape;406;p43"/>
            <p:cNvSpPr/>
            <p:nvPr/>
          </p:nvSpPr>
          <p:spPr>
            <a:xfrm>
              <a:off x="720000" y="1621080"/>
              <a:ext cx="4634625" cy="2269020"/>
            </a:xfrm>
            <a:prstGeom prst="rect">
              <a:avLst/>
            </a:prstGeom>
            <a:gradFill>
              <a:gsLst>
                <a:gs pos="0">
                  <a:srgbClr val="7194E2"/>
                </a:gs>
                <a:gs pos="100000">
                  <a:srgbClr val="4FE2E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3"/>
            <p:cNvSpPr/>
            <p:nvPr/>
          </p:nvSpPr>
          <p:spPr>
            <a:xfrm>
              <a:off x="720000" y="1272725"/>
              <a:ext cx="1488000" cy="782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408" name="Google Shape;408;p43"/>
          <p:cNvGraphicFramePr/>
          <p:nvPr>
            <p:extLst>
              <p:ext uri="{D42A27DB-BD31-4B8C-83A1-F6EECF244321}">
                <p14:modId xmlns:p14="http://schemas.microsoft.com/office/powerpoint/2010/main" val="674474384"/>
              </p:ext>
            </p:extLst>
          </p:nvPr>
        </p:nvGraphicFramePr>
        <p:xfrm>
          <a:off x="395207" y="1166682"/>
          <a:ext cx="8075714" cy="2854383"/>
        </p:xfrm>
        <a:graphic>
          <a:graphicData uri="http://schemas.openxmlformats.org/drawingml/2006/table">
            <a:tbl>
              <a:tblPr>
                <a:noFill/>
                <a:tableStyleId>{49976C6B-5615-4466-8880-E3119326B592}</a:tableStyleId>
              </a:tblPr>
              <a:tblGrid>
                <a:gridCol w="17689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48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919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2750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>
                        <a:latin typeface="Krub"/>
                        <a:ea typeface="Krub"/>
                        <a:cs typeface="Krub"/>
                        <a:sym typeface="Krub"/>
                      </a:endParaRPr>
                    </a:p>
                  </a:txBody>
                  <a:tcPr marL="111556" marR="111556" marT="111556" marB="111556" anchor="ctr">
                    <a:lnL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b="1" dirty="0" err="1">
                          <a:solidFill>
                            <a:schemeClr val="lt1"/>
                          </a:solidFill>
                          <a:latin typeface="Cambay"/>
                          <a:ea typeface="Cambay"/>
                          <a:cs typeface="Cambay"/>
                          <a:sym typeface="Cambay"/>
                        </a:rPr>
                        <a:t>Apfel</a:t>
                      </a:r>
                      <a:endParaRPr sz="3600" b="1" dirty="0">
                        <a:solidFill>
                          <a:schemeClr val="lt1"/>
                        </a:solidFill>
                        <a:latin typeface="Cambay"/>
                        <a:ea typeface="Cambay"/>
                        <a:cs typeface="Cambay"/>
                        <a:sym typeface="Cambay"/>
                      </a:endParaRPr>
                    </a:p>
                  </a:txBody>
                  <a:tcPr marL="111556" marR="111556" marT="111556" marB="111556" anchor="ctr">
                    <a:lnL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3600" b="1" i="0" u="none" strike="noStrike" cap="none" dirty="0">
                          <a:solidFill>
                            <a:schemeClr val="lt1"/>
                          </a:solidFill>
                          <a:latin typeface="Cambay"/>
                          <a:ea typeface="Arial"/>
                          <a:cs typeface="Cambay"/>
                          <a:sym typeface="Arial"/>
                        </a:rPr>
                        <a:t>Prototype</a:t>
                      </a:r>
                      <a:endParaRPr sz="3600" b="1" i="0" u="none" strike="noStrike" cap="none" dirty="0">
                        <a:solidFill>
                          <a:schemeClr val="lt1"/>
                        </a:solidFill>
                        <a:latin typeface="Cambay"/>
                        <a:ea typeface="Cambay"/>
                        <a:cs typeface="Cambay"/>
                        <a:sym typeface="Cambay"/>
                      </a:endParaRPr>
                    </a:p>
                  </a:txBody>
                  <a:tcPr marL="111556" marR="111556" marT="111556" marB="111556" anchor="ctr">
                    <a:lnL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8168">
                <a:tc>
                  <a:txBody>
                    <a:bodyPr/>
                    <a:lstStyle/>
                    <a:p>
                      <a:pPr marL="0" lvl="0" indent="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b="1" dirty="0">
                          <a:solidFill>
                            <a:schemeClr val="lt1"/>
                          </a:solidFill>
                          <a:latin typeface="Cambay"/>
                          <a:ea typeface="Cambay"/>
                          <a:cs typeface="Cambay"/>
                          <a:sym typeface="Cambay"/>
                        </a:rPr>
                        <a:t>AUC</a:t>
                      </a:r>
                      <a:endParaRPr sz="3600" b="1" dirty="0">
                        <a:solidFill>
                          <a:schemeClr val="lt1"/>
                        </a:solidFill>
                        <a:latin typeface="Cambay"/>
                        <a:ea typeface="Cambay"/>
                        <a:cs typeface="Cambay"/>
                        <a:sym typeface="Cambay"/>
                      </a:endParaRPr>
                    </a:p>
                  </a:txBody>
                  <a:tcPr marL="111556" marR="111556" marT="111556" marB="111556" anchor="ctr">
                    <a:lnL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b="0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60.6%</a:t>
                      </a:r>
                      <a:endParaRPr sz="3600" b="0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11556" marR="111556" marT="111556" marB="111556" anchor="ctr">
                    <a:lnL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b="0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62.2%</a:t>
                      </a:r>
                    </a:p>
                  </a:txBody>
                  <a:tcPr marL="111556" marR="111556" marT="111556" marB="111556" anchor="ctr">
                    <a:lnL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64463">
                <a:tc>
                  <a:txBody>
                    <a:bodyPr/>
                    <a:lstStyle/>
                    <a:p>
                      <a:pPr marL="0" lvl="0" indent="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b="1" dirty="0">
                          <a:solidFill>
                            <a:schemeClr val="lt1"/>
                          </a:solidFill>
                          <a:latin typeface="Cambay"/>
                          <a:ea typeface="Cambay"/>
                          <a:cs typeface="Cambay"/>
                          <a:sym typeface="Cambay"/>
                        </a:rPr>
                        <a:t>F1</a:t>
                      </a:r>
                      <a:endParaRPr sz="3600" b="1" dirty="0">
                        <a:solidFill>
                          <a:schemeClr val="lt1"/>
                        </a:solidFill>
                        <a:latin typeface="Cambay"/>
                        <a:ea typeface="Cambay"/>
                        <a:cs typeface="Cambay"/>
                        <a:sym typeface="Cambay"/>
                      </a:endParaRPr>
                    </a:p>
                  </a:txBody>
                  <a:tcPr marL="111556" marR="111556" marT="111556" marB="111556" anchor="ctr">
                    <a:lnL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 b="0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47.0%</a:t>
                      </a:r>
                      <a:endParaRPr sz="3600" b="0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11556" marR="111556" marT="111556" marB="111556" anchor="ctr">
                    <a:lnL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b="0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50.2%</a:t>
                      </a:r>
                    </a:p>
                  </a:txBody>
                  <a:tcPr marL="111556" marR="111556" marT="111556" marB="111556" anchor="ctr">
                    <a:lnL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09" name="Google Shape;409;p43"/>
          <p:cNvSpPr txBox="1">
            <a:spLocks noGrp="1"/>
          </p:cNvSpPr>
          <p:nvPr>
            <p:ph type="title"/>
          </p:nvPr>
        </p:nvSpPr>
        <p:spPr>
          <a:xfrm>
            <a:off x="1736550" y="442182"/>
            <a:ext cx="5670900" cy="7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BETTER THAN APFEL</a:t>
            </a:r>
            <a:endParaRPr sz="3000" dirty="0"/>
          </a:p>
        </p:txBody>
      </p:sp>
    </p:spTree>
    <p:extLst>
      <p:ext uri="{BB962C8B-B14F-4D97-AF65-F5344CB8AC3E}">
        <p14:creationId xmlns:p14="http://schemas.microsoft.com/office/powerpoint/2010/main" val="3546818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6"/>
          <p:cNvSpPr txBox="1">
            <a:spLocks noGrp="1"/>
          </p:cNvSpPr>
          <p:nvPr>
            <p:ph type="title" idx="15"/>
          </p:nvPr>
        </p:nvSpPr>
        <p:spPr>
          <a:xfrm>
            <a:off x="1736550" y="417240"/>
            <a:ext cx="56709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 DEMO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547980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42"/>
          <p:cNvPicPr preferRelativeResize="0"/>
          <p:nvPr/>
        </p:nvPicPr>
        <p:blipFill rotWithShape="1">
          <a:blip r:embed="rId3">
            <a:alphaModFix/>
          </a:blip>
          <a:srcRect t="10636" b="10636"/>
          <a:stretch/>
        </p:blipFill>
        <p:spPr>
          <a:xfrm>
            <a:off x="4472265" y="1497175"/>
            <a:ext cx="4679658" cy="2390951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42"/>
          <p:cNvSpPr txBox="1">
            <a:spLocks noGrp="1"/>
          </p:cNvSpPr>
          <p:nvPr>
            <p:ph type="subTitle" idx="1"/>
          </p:nvPr>
        </p:nvSpPr>
        <p:spPr>
          <a:xfrm flipH="1">
            <a:off x="720000" y="1497175"/>
            <a:ext cx="3752264" cy="28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AutoNum type="arabicPeriod"/>
            </a:pPr>
            <a:r>
              <a:rPr lang="en-US" dirty="0"/>
              <a:t>Tradeoff in complexity vs. incremental improvement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Roboto Medium"/>
              <a:buAutoNum type="arabicPeriod"/>
            </a:pPr>
            <a:r>
              <a:rPr lang="en-US" dirty="0"/>
              <a:t>Larger number of false positives vs. less false negatives</a:t>
            </a:r>
            <a:endParaRPr dirty="0"/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Roboto Medium"/>
              <a:buAutoNum type="arabicPeriod"/>
            </a:pPr>
            <a:r>
              <a:rPr lang="en" dirty="0"/>
              <a:t>Patients have a tool to be informed and ask questions</a:t>
            </a:r>
            <a:endParaRPr dirty="0"/>
          </a:p>
        </p:txBody>
      </p:sp>
      <p:sp>
        <p:nvSpPr>
          <p:cNvPr id="399" name="Google Shape;399;p42"/>
          <p:cNvSpPr txBox="1">
            <a:spLocks noGrp="1"/>
          </p:cNvSpPr>
          <p:nvPr>
            <p:ph type="title"/>
          </p:nvPr>
        </p:nvSpPr>
        <p:spPr>
          <a:xfrm>
            <a:off x="876300" y="448325"/>
            <a:ext cx="7391400" cy="6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TAKEAWAYS</a:t>
            </a:r>
            <a:endParaRPr dirty="0"/>
          </a:p>
        </p:txBody>
      </p:sp>
      <p:sp>
        <p:nvSpPr>
          <p:cNvPr id="400" name="Google Shape;400;p42"/>
          <p:cNvSpPr/>
          <p:nvPr/>
        </p:nvSpPr>
        <p:spPr>
          <a:xfrm>
            <a:off x="4472267" y="1497050"/>
            <a:ext cx="4679657" cy="2390950"/>
          </a:xfrm>
          <a:prstGeom prst="rect">
            <a:avLst/>
          </a:prstGeom>
          <a:gradFill>
            <a:gsLst>
              <a:gs pos="0">
                <a:srgbClr val="4B78DB">
                  <a:alpha val="27843"/>
                </a:srgbClr>
              </a:gs>
              <a:gs pos="100000">
                <a:srgbClr val="00CECE">
                  <a:alpha val="31372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6"/>
          <p:cNvSpPr txBox="1">
            <a:spLocks noGrp="1"/>
          </p:cNvSpPr>
          <p:nvPr>
            <p:ph type="title" idx="15"/>
          </p:nvPr>
        </p:nvSpPr>
        <p:spPr>
          <a:xfrm>
            <a:off x="1736550" y="417240"/>
            <a:ext cx="5670900" cy="6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OTHER INSIGHTS</a:t>
            </a:r>
            <a:endParaRPr dirty="0"/>
          </a:p>
        </p:txBody>
      </p:sp>
      <p:sp>
        <p:nvSpPr>
          <p:cNvPr id="291" name="Google Shape;291;p36"/>
          <p:cNvSpPr txBox="1">
            <a:spLocks noGrp="1"/>
          </p:cNvSpPr>
          <p:nvPr>
            <p:ph type="ctrTitle"/>
          </p:nvPr>
        </p:nvSpPr>
        <p:spPr>
          <a:xfrm flipH="1">
            <a:off x="6176983" y="1688689"/>
            <a:ext cx="1824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</a:t>
            </a:r>
            <a:endParaRPr dirty="0"/>
          </a:p>
        </p:txBody>
      </p:sp>
      <p:sp>
        <p:nvSpPr>
          <p:cNvPr id="292" name="Google Shape;292;p36"/>
          <p:cNvSpPr txBox="1">
            <a:spLocks noGrp="1"/>
          </p:cNvSpPr>
          <p:nvPr>
            <p:ph type="subTitle" idx="1"/>
          </p:nvPr>
        </p:nvSpPr>
        <p:spPr>
          <a:xfrm flipH="1">
            <a:off x="6269382" y="2101472"/>
            <a:ext cx="2496865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Non-</a:t>
            </a:r>
            <a:r>
              <a:rPr lang="en" dirty="0" err="1"/>
              <a:t>Onchology</a:t>
            </a:r>
            <a:r>
              <a:rPr lang="en" dirty="0"/>
              <a:t> Patients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US Medical Practices</a:t>
            </a:r>
            <a:endParaRPr dirty="0"/>
          </a:p>
        </p:txBody>
      </p:sp>
      <p:sp>
        <p:nvSpPr>
          <p:cNvPr id="293" name="Google Shape;293;p36"/>
          <p:cNvSpPr txBox="1">
            <a:spLocks noGrp="1"/>
          </p:cNvSpPr>
          <p:nvPr>
            <p:ph type="ctrTitle" idx="2"/>
          </p:nvPr>
        </p:nvSpPr>
        <p:spPr>
          <a:xfrm flipH="1">
            <a:off x="3377867" y="1688689"/>
            <a:ext cx="265199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Additional Features</a:t>
            </a:r>
            <a:endParaRPr dirty="0"/>
          </a:p>
        </p:txBody>
      </p:sp>
      <p:sp>
        <p:nvSpPr>
          <p:cNvPr id="294" name="Google Shape;294;p36"/>
          <p:cNvSpPr txBox="1">
            <a:spLocks noGrp="1"/>
          </p:cNvSpPr>
          <p:nvPr>
            <p:ph type="subTitle" idx="3"/>
          </p:nvPr>
        </p:nvSpPr>
        <p:spPr>
          <a:xfrm flipH="1">
            <a:off x="3440596" y="2101472"/>
            <a:ext cx="2496865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Length </a:t>
            </a:r>
            <a:r>
              <a:rPr lang="en" dirty="0"/>
              <a:t>of Surgeries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Smoking specifics</a:t>
            </a:r>
            <a:endParaRPr dirty="0"/>
          </a:p>
        </p:txBody>
      </p:sp>
      <p:sp>
        <p:nvSpPr>
          <p:cNvPr id="297" name="Google Shape;297;p36"/>
          <p:cNvSpPr txBox="1">
            <a:spLocks noGrp="1"/>
          </p:cNvSpPr>
          <p:nvPr>
            <p:ph type="ctrTitle" idx="6"/>
          </p:nvPr>
        </p:nvSpPr>
        <p:spPr>
          <a:xfrm flipH="1">
            <a:off x="1274717" y="1688689"/>
            <a:ext cx="1560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LEAKAGE</a:t>
            </a:r>
            <a:endParaRPr dirty="0"/>
          </a:p>
        </p:txBody>
      </p:sp>
      <p:sp>
        <p:nvSpPr>
          <p:cNvPr id="298" name="Google Shape;298;p36"/>
          <p:cNvSpPr txBox="1">
            <a:spLocks noGrp="1"/>
          </p:cNvSpPr>
          <p:nvPr>
            <p:ph type="subTitle" idx="7"/>
          </p:nvPr>
        </p:nvSpPr>
        <p:spPr>
          <a:xfrm flipH="1">
            <a:off x="1040948" y="2101471"/>
            <a:ext cx="2496864" cy="10363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Antiemetics in analysis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Prior PONV</a:t>
            </a:r>
            <a:endParaRPr dirty="0"/>
          </a:p>
        </p:txBody>
      </p:sp>
      <p:sp>
        <p:nvSpPr>
          <p:cNvPr id="303" name="Google Shape;303;p36"/>
          <p:cNvSpPr/>
          <p:nvPr/>
        </p:nvSpPr>
        <p:spPr>
          <a:xfrm>
            <a:off x="1817267" y="1623075"/>
            <a:ext cx="475500" cy="6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36"/>
          <p:cNvSpPr/>
          <p:nvPr/>
        </p:nvSpPr>
        <p:spPr>
          <a:xfrm>
            <a:off x="4334250" y="1623075"/>
            <a:ext cx="475500" cy="65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36"/>
          <p:cNvSpPr/>
          <p:nvPr/>
        </p:nvSpPr>
        <p:spPr>
          <a:xfrm>
            <a:off x="6851233" y="1623075"/>
            <a:ext cx="475500" cy="65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" name="Google Shape;405;p43"/>
          <p:cNvGrpSpPr/>
          <p:nvPr/>
        </p:nvGrpSpPr>
        <p:grpSpPr>
          <a:xfrm>
            <a:off x="207180" y="605790"/>
            <a:ext cx="8560766" cy="3874770"/>
            <a:chOff x="720000" y="1272725"/>
            <a:chExt cx="4634625" cy="2617375"/>
          </a:xfrm>
        </p:grpSpPr>
        <p:sp>
          <p:nvSpPr>
            <p:cNvPr id="406" name="Google Shape;406;p43"/>
            <p:cNvSpPr/>
            <p:nvPr/>
          </p:nvSpPr>
          <p:spPr>
            <a:xfrm>
              <a:off x="720000" y="1621080"/>
              <a:ext cx="4634625" cy="2269020"/>
            </a:xfrm>
            <a:prstGeom prst="rect">
              <a:avLst/>
            </a:prstGeom>
            <a:gradFill>
              <a:gsLst>
                <a:gs pos="0">
                  <a:srgbClr val="7194E2"/>
                </a:gs>
                <a:gs pos="100000">
                  <a:srgbClr val="4FE2E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3"/>
            <p:cNvSpPr/>
            <p:nvPr/>
          </p:nvSpPr>
          <p:spPr>
            <a:xfrm>
              <a:off x="720000" y="1272725"/>
              <a:ext cx="1488000" cy="782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408" name="Google Shape;408;p43"/>
          <p:cNvGraphicFramePr/>
          <p:nvPr>
            <p:extLst>
              <p:ext uri="{D42A27DB-BD31-4B8C-83A1-F6EECF244321}">
                <p14:modId xmlns:p14="http://schemas.microsoft.com/office/powerpoint/2010/main" val="1451729974"/>
              </p:ext>
            </p:extLst>
          </p:nvPr>
        </p:nvGraphicFramePr>
        <p:xfrm>
          <a:off x="376054" y="1175221"/>
          <a:ext cx="8560766" cy="3011545"/>
        </p:xfrm>
        <a:graphic>
          <a:graphicData uri="http://schemas.openxmlformats.org/drawingml/2006/table">
            <a:tbl>
              <a:tblPr>
                <a:noFill/>
                <a:tableStyleId>{49976C6B-5615-4466-8880-E3119326B592}</a:tableStyleId>
              </a:tblPr>
              <a:tblGrid>
                <a:gridCol w="23900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259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3160">
                  <a:extLst>
                    <a:ext uri="{9D8B030D-6E8A-4147-A177-3AD203B41FA5}">
                      <a16:colId xmlns:a16="http://schemas.microsoft.com/office/drawing/2014/main" val="497915262"/>
                    </a:ext>
                  </a:extLst>
                </a:gridCol>
                <a:gridCol w="2021670">
                  <a:extLst>
                    <a:ext uri="{9D8B030D-6E8A-4147-A177-3AD203B41FA5}">
                      <a16:colId xmlns:a16="http://schemas.microsoft.com/office/drawing/2014/main" val="3310147069"/>
                    </a:ext>
                  </a:extLst>
                </a:gridCol>
              </a:tblGrid>
              <a:tr h="81424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>
                        <a:latin typeface="Krub"/>
                        <a:ea typeface="Krub"/>
                        <a:cs typeface="Krub"/>
                        <a:sym typeface="Krub"/>
                      </a:endParaRPr>
                    </a:p>
                  </a:txBody>
                  <a:tcPr marL="111556" marR="111556" marT="111556" marB="111556" anchor="ctr">
                    <a:lnL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000" b="1" dirty="0" err="1">
                          <a:solidFill>
                            <a:schemeClr val="lt1"/>
                          </a:solidFill>
                          <a:latin typeface="Cambay"/>
                          <a:ea typeface="Cambay"/>
                          <a:cs typeface="Cambay"/>
                          <a:sym typeface="Cambay"/>
                        </a:rPr>
                        <a:t>Apfel</a:t>
                      </a:r>
                      <a:endParaRPr sz="3000" b="1" dirty="0">
                        <a:solidFill>
                          <a:schemeClr val="lt1"/>
                        </a:solidFill>
                        <a:latin typeface="Cambay"/>
                        <a:ea typeface="Cambay"/>
                        <a:cs typeface="Cambay"/>
                        <a:sym typeface="Cambay"/>
                      </a:endParaRPr>
                    </a:p>
                  </a:txBody>
                  <a:tcPr marL="111556" marR="111556" marT="111556" marB="111556" anchor="ctr">
                    <a:lnL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3000" b="1" i="0" u="none" strike="noStrike" cap="none" dirty="0">
                          <a:solidFill>
                            <a:schemeClr val="lt1"/>
                          </a:solidFill>
                          <a:latin typeface="Cambay"/>
                          <a:ea typeface="Arial"/>
                          <a:cs typeface="Cambay"/>
                          <a:sym typeface="Arial"/>
                        </a:rPr>
                        <a:t>Prototype</a:t>
                      </a:r>
                      <a:endParaRPr sz="3000" b="1" i="0" u="none" strike="noStrike" cap="none" dirty="0">
                        <a:solidFill>
                          <a:schemeClr val="lt1"/>
                        </a:solidFill>
                        <a:latin typeface="Cambay"/>
                        <a:ea typeface="Cambay"/>
                        <a:cs typeface="Cambay"/>
                        <a:sym typeface="Cambay"/>
                      </a:endParaRPr>
                    </a:p>
                  </a:txBody>
                  <a:tcPr marL="111556" marR="111556" marT="111556" marB="111556" anchor="ctr">
                    <a:lnL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800" b="1" i="0" u="none" strike="noStrike" cap="none" dirty="0">
                          <a:solidFill>
                            <a:schemeClr val="lt1"/>
                          </a:solidFill>
                          <a:latin typeface="Cambay"/>
                          <a:ea typeface="Cambay"/>
                          <a:cs typeface="Cambay"/>
                          <a:sym typeface="Cambay"/>
                        </a:rPr>
                        <a:t>University</a:t>
                      </a:r>
                      <a:endParaRPr sz="2800" b="1" i="0" u="none" strike="noStrike" cap="none" dirty="0">
                        <a:solidFill>
                          <a:schemeClr val="lt1"/>
                        </a:solidFill>
                        <a:latin typeface="Cambay"/>
                        <a:ea typeface="Cambay"/>
                        <a:cs typeface="Cambay"/>
                        <a:sym typeface="Cambay"/>
                      </a:endParaRPr>
                    </a:p>
                  </a:txBody>
                  <a:tcPr marL="111556" marR="111556" marT="111556" marB="111556" anchor="ctr">
                    <a:lnL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3216">
                <a:tc>
                  <a:txBody>
                    <a:bodyPr/>
                    <a:lstStyle/>
                    <a:p>
                      <a:pPr marL="0" lvl="0" indent="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b="1" dirty="0">
                          <a:solidFill>
                            <a:schemeClr val="lt1"/>
                          </a:solidFill>
                          <a:latin typeface="Cambay"/>
                          <a:ea typeface="Cambay"/>
                          <a:cs typeface="Cambay"/>
                          <a:sym typeface="Cambay"/>
                        </a:rPr>
                        <a:t>AUC</a:t>
                      </a:r>
                      <a:endParaRPr sz="3600" b="1" dirty="0">
                        <a:solidFill>
                          <a:schemeClr val="lt1"/>
                        </a:solidFill>
                        <a:latin typeface="Cambay"/>
                        <a:ea typeface="Cambay"/>
                        <a:cs typeface="Cambay"/>
                        <a:sym typeface="Cambay"/>
                      </a:endParaRPr>
                    </a:p>
                  </a:txBody>
                  <a:tcPr marL="111556" marR="111556" marT="111556" marB="111556" anchor="ctr">
                    <a:lnL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b="0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60.6%</a:t>
                      </a:r>
                      <a:endParaRPr sz="3600" b="0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11556" marR="111556" marT="111556" marB="111556" anchor="ctr">
                    <a:lnL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b="0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62.2%</a:t>
                      </a:r>
                    </a:p>
                  </a:txBody>
                  <a:tcPr marL="111556" marR="111556" marT="111556" marB="111556" anchor="ctr">
                    <a:lnL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b="0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67.9%</a:t>
                      </a:r>
                    </a:p>
                  </a:txBody>
                  <a:tcPr marL="111556" marR="111556" marT="111556" marB="111556" anchor="ctr">
                    <a:lnL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34084">
                <a:tc>
                  <a:txBody>
                    <a:bodyPr/>
                    <a:lstStyle/>
                    <a:p>
                      <a:pPr marL="0" lvl="0" indent="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b="1" dirty="0">
                          <a:solidFill>
                            <a:schemeClr val="lt1"/>
                          </a:solidFill>
                          <a:latin typeface="Cambay"/>
                          <a:ea typeface="Cambay"/>
                          <a:cs typeface="Cambay"/>
                          <a:sym typeface="Cambay"/>
                        </a:rPr>
                        <a:t>F1</a:t>
                      </a:r>
                      <a:endParaRPr sz="3600" b="1" dirty="0">
                        <a:solidFill>
                          <a:schemeClr val="lt1"/>
                        </a:solidFill>
                        <a:latin typeface="Cambay"/>
                        <a:ea typeface="Cambay"/>
                        <a:cs typeface="Cambay"/>
                        <a:sym typeface="Cambay"/>
                      </a:endParaRPr>
                    </a:p>
                  </a:txBody>
                  <a:tcPr marL="111556" marR="111556" marT="111556" marB="111556" anchor="ctr">
                    <a:lnL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 b="0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47.0%</a:t>
                      </a:r>
                      <a:endParaRPr sz="3600" b="0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11556" marR="111556" marT="111556" marB="111556" anchor="ctr">
                    <a:lnL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b="0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50.2%</a:t>
                      </a:r>
                    </a:p>
                  </a:txBody>
                  <a:tcPr marL="111556" marR="111556" marT="111556" marB="111556" anchor="ctr">
                    <a:lnL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 b="0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N/A</a:t>
                      </a:r>
                    </a:p>
                  </a:txBody>
                  <a:tcPr marL="111556" marR="111556" marT="111556" marB="111556" anchor="ctr">
                    <a:lnL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09" name="Google Shape;409;p43"/>
          <p:cNvSpPr txBox="1">
            <a:spLocks noGrp="1"/>
          </p:cNvSpPr>
          <p:nvPr>
            <p:ph type="title"/>
          </p:nvPr>
        </p:nvSpPr>
        <p:spPr>
          <a:xfrm>
            <a:off x="1736550" y="396996"/>
            <a:ext cx="5670900" cy="7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RESULTS</a:t>
            </a:r>
            <a:endParaRPr sz="3000" dirty="0"/>
          </a:p>
        </p:txBody>
      </p:sp>
    </p:spTree>
    <p:extLst>
      <p:ext uri="{BB962C8B-B14F-4D97-AF65-F5344CB8AC3E}">
        <p14:creationId xmlns:p14="http://schemas.microsoft.com/office/powerpoint/2010/main" val="13893927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53"/>
          <p:cNvSpPr txBox="1">
            <a:spLocks noGrp="1"/>
          </p:cNvSpPr>
          <p:nvPr>
            <p:ph type="title"/>
          </p:nvPr>
        </p:nvSpPr>
        <p:spPr>
          <a:xfrm>
            <a:off x="876300" y="342125"/>
            <a:ext cx="7391400" cy="6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994" name="Google Shape;994;p53"/>
          <p:cNvSpPr txBox="1">
            <a:spLocks noGrp="1"/>
          </p:cNvSpPr>
          <p:nvPr>
            <p:ph type="subTitle" idx="1"/>
          </p:nvPr>
        </p:nvSpPr>
        <p:spPr>
          <a:xfrm flipH="1">
            <a:off x="1938370" y="1811200"/>
            <a:ext cx="7148029" cy="207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-317500">
              <a:spcBef>
                <a:spcPts val="1600"/>
              </a:spcBef>
              <a:buClr>
                <a:schemeClr val="accent4"/>
              </a:buClr>
              <a:buSzPts val="1400"/>
              <a:buFont typeface="Roboto"/>
              <a:buChar char="■"/>
            </a:pPr>
            <a:r>
              <a:rPr lang="en-US" dirty="0">
                <a:uFill>
                  <a:noFill/>
                </a:uFill>
                <a:hlinkClick r:id="rId3"/>
              </a:rPr>
              <a:t>https://www.scielo.br/scielo.php?pid=S0034-70942019000400003&amp;script=sci_arttext</a:t>
            </a:r>
            <a:endParaRPr lang="en-US" dirty="0">
              <a:uFill>
                <a:noFill/>
              </a:uFill>
            </a:endParaRPr>
          </a:p>
          <a:p>
            <a:pPr lvl="0" indent="-317500">
              <a:buClr>
                <a:schemeClr val="accent4"/>
              </a:buClr>
              <a:buSzPts val="1400"/>
              <a:buFont typeface="Roboto"/>
              <a:buChar char="■"/>
            </a:pPr>
            <a:r>
              <a:rPr lang="en" dirty="0">
                <a:solidFill>
                  <a:srgbClr val="000000"/>
                </a:solidFill>
              </a:rPr>
              <a:t>AUTHOR (YEAR). </a:t>
            </a:r>
            <a:r>
              <a:rPr lang="en" i="1" dirty="0">
                <a:solidFill>
                  <a:srgbClr val="000000"/>
                </a:solidFill>
              </a:rPr>
              <a:t>Title of the publication</a:t>
            </a:r>
            <a:r>
              <a:rPr lang="en" dirty="0">
                <a:solidFill>
                  <a:srgbClr val="000000"/>
                </a:solidFill>
              </a:rPr>
              <a:t>. Publisher</a:t>
            </a:r>
            <a:endParaRPr dirty="0">
              <a:solidFill>
                <a:srgbClr val="00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■"/>
            </a:pPr>
            <a:r>
              <a:rPr lang="en" dirty="0">
                <a:solidFill>
                  <a:srgbClr val="000000"/>
                </a:solidFill>
              </a:rPr>
              <a:t>AUTHOR (YEAR). </a:t>
            </a:r>
            <a:r>
              <a:rPr lang="en" i="1" dirty="0">
                <a:solidFill>
                  <a:srgbClr val="000000"/>
                </a:solidFill>
              </a:rPr>
              <a:t>Title of the publication</a:t>
            </a:r>
            <a:r>
              <a:rPr lang="en" dirty="0">
                <a:solidFill>
                  <a:srgbClr val="000000"/>
                </a:solidFill>
              </a:rPr>
              <a:t>. Publisher</a:t>
            </a:r>
            <a:endParaRPr dirty="0">
              <a:solidFill>
                <a:srgbClr val="00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■"/>
            </a:pPr>
            <a:r>
              <a:rPr lang="en" dirty="0">
                <a:solidFill>
                  <a:srgbClr val="000000"/>
                </a:solidFill>
              </a:rPr>
              <a:t>AUTHOR (YEAR). </a:t>
            </a:r>
            <a:r>
              <a:rPr lang="en" i="1" dirty="0">
                <a:solidFill>
                  <a:srgbClr val="000000"/>
                </a:solidFill>
              </a:rPr>
              <a:t>Title of the publication</a:t>
            </a:r>
            <a:r>
              <a:rPr lang="en" dirty="0">
                <a:solidFill>
                  <a:srgbClr val="000000"/>
                </a:solidFill>
              </a:rPr>
              <a:t>. Publisher</a:t>
            </a:r>
            <a:endParaRPr dirty="0">
              <a:solidFill>
                <a:srgbClr val="00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■"/>
            </a:pPr>
            <a:r>
              <a:rPr lang="en" dirty="0">
                <a:solidFill>
                  <a:srgbClr val="000000"/>
                </a:solidFill>
              </a:rPr>
              <a:t>AUTHOR (YEAR). </a:t>
            </a:r>
            <a:r>
              <a:rPr lang="en" i="1" dirty="0">
                <a:solidFill>
                  <a:srgbClr val="000000"/>
                </a:solidFill>
              </a:rPr>
              <a:t>Title of the publication</a:t>
            </a:r>
            <a:r>
              <a:rPr lang="en" dirty="0">
                <a:solidFill>
                  <a:srgbClr val="000000"/>
                </a:solidFill>
              </a:rPr>
              <a:t>. Publisher</a:t>
            </a:r>
            <a:endParaRPr dirty="0">
              <a:solidFill>
                <a:srgbClr val="000000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■"/>
            </a:pPr>
            <a:r>
              <a:rPr lang="en" dirty="0">
                <a:solidFill>
                  <a:srgbClr val="000000"/>
                </a:solidFill>
              </a:rPr>
              <a:t>AUTHOR (YEAR). </a:t>
            </a:r>
            <a:r>
              <a:rPr lang="en" i="1" dirty="0">
                <a:solidFill>
                  <a:srgbClr val="000000"/>
                </a:solidFill>
              </a:rPr>
              <a:t>Title of the publication</a:t>
            </a:r>
            <a:r>
              <a:rPr lang="en" dirty="0">
                <a:solidFill>
                  <a:srgbClr val="000000"/>
                </a:solidFill>
              </a:rPr>
              <a:t>. Publisher</a:t>
            </a:r>
            <a:endParaRPr dirty="0"/>
          </a:p>
        </p:txBody>
      </p:sp>
      <p:sp>
        <p:nvSpPr>
          <p:cNvPr id="995" name="Google Shape;995;p53"/>
          <p:cNvSpPr/>
          <p:nvPr/>
        </p:nvSpPr>
        <p:spPr>
          <a:xfrm>
            <a:off x="997575" y="2378350"/>
            <a:ext cx="940800" cy="940800"/>
          </a:xfrm>
          <a:prstGeom prst="rect">
            <a:avLst/>
          </a:prstGeom>
          <a:gradFill>
            <a:gsLst>
              <a:gs pos="0">
                <a:srgbClr val="4B78DB">
                  <a:alpha val="74509"/>
                </a:srgbClr>
              </a:gs>
              <a:gs pos="100000">
                <a:srgbClr val="00CECE">
                  <a:alpha val="76078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96" name="Google Shape;996;p53"/>
          <p:cNvCxnSpPr>
            <a:cxnSpLocks/>
            <a:stCxn id="995" idx="0"/>
            <a:endCxn id="994" idx="0"/>
          </p:cNvCxnSpPr>
          <p:nvPr/>
        </p:nvCxnSpPr>
        <p:spPr>
          <a:xfrm rot="5400000" flipH="1" flipV="1">
            <a:off x="3206604" y="72571"/>
            <a:ext cx="567150" cy="4044409"/>
          </a:xfrm>
          <a:prstGeom prst="bentConnector3">
            <a:avLst>
              <a:gd name="adj1" fmla="val 14030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7" name="Google Shape;997;p53"/>
          <p:cNvCxnSpPr>
            <a:cxnSpLocks/>
            <a:stCxn id="995" idx="2"/>
            <a:endCxn id="994" idx="2"/>
          </p:cNvCxnSpPr>
          <p:nvPr/>
        </p:nvCxnSpPr>
        <p:spPr>
          <a:xfrm rot="16200000" flipH="1">
            <a:off x="3206604" y="1580520"/>
            <a:ext cx="567150" cy="4044409"/>
          </a:xfrm>
          <a:prstGeom prst="bentConnector3">
            <a:avLst>
              <a:gd name="adj1" fmla="val 14030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98" name="Google Shape;998;p53"/>
          <p:cNvGrpSpPr/>
          <p:nvPr/>
        </p:nvGrpSpPr>
        <p:grpSpPr>
          <a:xfrm>
            <a:off x="1209027" y="2638891"/>
            <a:ext cx="517892" cy="419697"/>
            <a:chOff x="3044965" y="2435220"/>
            <a:chExt cx="400194" cy="324316"/>
          </a:xfrm>
        </p:grpSpPr>
        <p:sp>
          <p:nvSpPr>
            <p:cNvPr id="999" name="Google Shape;999;p53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3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3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57"/>
          <p:cNvSpPr txBox="1">
            <a:spLocks noGrp="1"/>
          </p:cNvSpPr>
          <p:nvPr>
            <p:ph type="subTitle" idx="1"/>
          </p:nvPr>
        </p:nvSpPr>
        <p:spPr>
          <a:xfrm flipH="1">
            <a:off x="720000" y="1385700"/>
            <a:ext cx="7704000" cy="32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indent="-317500">
              <a:spcBef>
                <a:spcPts val="1600"/>
              </a:spcBef>
              <a:buClr>
                <a:schemeClr val="accent4"/>
              </a:buClr>
              <a:buSzPts val="1400"/>
              <a:buFont typeface="Roboto"/>
              <a:buChar char="■"/>
            </a:pPr>
            <a:r>
              <a:rPr lang="en-US" sz="1400" dirty="0">
                <a:uFill>
                  <a:noFill/>
                </a:uFill>
              </a:rPr>
              <a:t>https://</a:t>
            </a:r>
            <a:r>
              <a:rPr lang="en-US" sz="1400" dirty="0" err="1">
                <a:uFill>
                  <a:noFill/>
                </a:uFill>
              </a:rPr>
              <a:t>www.scielo.br</a:t>
            </a:r>
            <a:r>
              <a:rPr lang="en-US" sz="1400" dirty="0">
                <a:uFill>
                  <a:noFill/>
                </a:uFill>
              </a:rPr>
              <a:t>/</a:t>
            </a:r>
            <a:r>
              <a:rPr lang="en-US" sz="1400" dirty="0" err="1">
                <a:uFill>
                  <a:noFill/>
                </a:uFill>
              </a:rPr>
              <a:t>scielo.php?pid</a:t>
            </a:r>
            <a:r>
              <a:rPr lang="en-US" sz="1400" dirty="0">
                <a:uFill>
                  <a:noFill/>
                </a:uFill>
              </a:rPr>
              <a:t>=S0034-70942019000400003&amp;script=</a:t>
            </a:r>
            <a:r>
              <a:rPr lang="en-US" sz="1400" dirty="0" err="1">
                <a:uFill>
                  <a:noFill/>
                </a:uFill>
              </a:rPr>
              <a:t>sci_arttext</a:t>
            </a:r>
            <a:r>
              <a:rPr lang="en" sz="1400" dirty="0">
                <a:solidFill>
                  <a:schemeClr val="dk1"/>
                </a:solidFill>
                <a:uFill>
                  <a:noFill/>
                </a:uFill>
                <a:hlinkClick r:id="rId3"/>
              </a:rPr>
              <a:t>Dentist looking at radiography in office</a:t>
            </a:r>
            <a:endParaRPr sz="1400" dirty="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atamaran Thin"/>
              <a:buChar char="■"/>
            </a:pPr>
            <a:r>
              <a:rPr lang="en" sz="1400" dirty="0">
                <a:solidFill>
                  <a:schemeClr val="dk1"/>
                </a:solidFill>
                <a:uFill>
                  <a:noFill/>
                </a:uFill>
                <a:hlinkClick r:id="rId4"/>
              </a:rPr>
              <a:t>Scientist making test in laboratory</a:t>
            </a:r>
            <a:endParaRPr sz="1400" dirty="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atamaran Thin"/>
              <a:buChar char="■"/>
            </a:pPr>
            <a:r>
              <a:rPr lang="en" sz="1400" dirty="0">
                <a:solidFill>
                  <a:schemeClr val="dk1"/>
                </a:solidFill>
                <a:uFill>
                  <a:noFill/>
                </a:uFill>
                <a:hlinkClick r:id="rId5"/>
              </a:rPr>
              <a:t>Doctor hands giving pills to patient</a:t>
            </a:r>
            <a:endParaRPr sz="1400" dirty="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atamaran Thin"/>
              <a:buChar char="■"/>
            </a:pPr>
            <a:r>
              <a:rPr lang="en" sz="1400" dirty="0">
                <a:solidFill>
                  <a:schemeClr val="dk1"/>
                </a:solidFill>
                <a:uFill>
                  <a:noFill/>
                </a:uFill>
                <a:hlinkClick r:id="rId6"/>
              </a:rPr>
              <a:t>Doctor shaking hand with patient</a:t>
            </a:r>
            <a:endParaRPr sz="1400" dirty="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atamaran Thin"/>
              <a:buChar char="■"/>
            </a:pPr>
            <a:r>
              <a:rPr lang="en" sz="1400" dirty="0">
                <a:solidFill>
                  <a:schemeClr val="dk1"/>
                </a:solidFill>
                <a:uFill>
                  <a:noFill/>
                </a:uFill>
                <a:hlinkClick r:id="rId7"/>
              </a:rPr>
              <a:t>Doctor talking with senior woman</a:t>
            </a:r>
            <a:endParaRPr sz="1400" dirty="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atamaran Thin"/>
              <a:buChar char="■"/>
            </a:pPr>
            <a:r>
              <a:rPr lang="en" sz="1400" dirty="0">
                <a:solidFill>
                  <a:schemeClr val="dk1"/>
                </a:solidFill>
                <a:uFill>
                  <a:noFill/>
                </a:uFill>
                <a:hlinkClick r:id="rId8"/>
              </a:rPr>
              <a:t>Doctor tending to a patient</a:t>
            </a:r>
            <a:endParaRPr sz="1400" dirty="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Catamaran Thin"/>
              <a:buChar char="■"/>
            </a:pPr>
            <a:r>
              <a:rPr lang="en" sz="1400" dirty="0">
                <a:solidFill>
                  <a:schemeClr val="dk1"/>
                </a:solidFill>
                <a:uFill>
                  <a:noFill/>
                </a:uFill>
                <a:hlinkClick r:id="rId9"/>
              </a:rPr>
              <a:t>Close-up of lab technician doing experiment in lab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1052" name="Google Shape;1052;p57"/>
          <p:cNvSpPr txBox="1">
            <a:spLocks noGrp="1"/>
          </p:cNvSpPr>
          <p:nvPr>
            <p:ph type="title"/>
          </p:nvPr>
        </p:nvSpPr>
        <p:spPr>
          <a:xfrm>
            <a:off x="876300" y="342125"/>
            <a:ext cx="7391400" cy="6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RESOURCES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>
            <a:spLocks noGrp="1"/>
          </p:cNvSpPr>
          <p:nvPr>
            <p:ph type="title"/>
          </p:nvPr>
        </p:nvSpPr>
        <p:spPr>
          <a:xfrm>
            <a:off x="1736549" y="344871"/>
            <a:ext cx="56709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WHAT IS IT?</a:t>
            </a:r>
            <a:endParaRPr sz="4000" dirty="0"/>
          </a:p>
        </p:txBody>
      </p:sp>
      <p:sp>
        <p:nvSpPr>
          <p:cNvPr id="218" name="Google Shape;218;p32"/>
          <p:cNvSpPr txBox="1">
            <a:spLocks noGrp="1"/>
          </p:cNvSpPr>
          <p:nvPr>
            <p:ph type="body" idx="1"/>
          </p:nvPr>
        </p:nvSpPr>
        <p:spPr>
          <a:xfrm>
            <a:off x="1736551" y="1606671"/>
            <a:ext cx="6307069" cy="21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buNone/>
            </a:pPr>
            <a:r>
              <a:rPr lang="en-US" sz="3600" dirty="0"/>
              <a:t>Nausea, retching, or vomiting during the first 24-48 hours after surgery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 idx="4"/>
          </p:nvPr>
        </p:nvSpPr>
        <p:spPr>
          <a:xfrm>
            <a:off x="1736550" y="461431"/>
            <a:ext cx="56709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Arial" panose="020B0604020202020204" pitchFamily="34" charset="0"/>
                <a:cs typeface="Arial" panose="020B0604020202020204" pitchFamily="34" charset="0"/>
              </a:rPr>
              <a:t>WHO CARES?</a:t>
            </a:r>
            <a:endParaRPr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5" name="Google Shape;225;p33"/>
          <p:cNvSpPr txBox="1">
            <a:spLocks noGrp="1"/>
          </p:cNvSpPr>
          <p:nvPr>
            <p:ph type="subTitle" idx="3"/>
          </p:nvPr>
        </p:nvSpPr>
        <p:spPr>
          <a:xfrm flipH="1">
            <a:off x="1652157" y="2091327"/>
            <a:ext cx="6653349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000" b="1" dirty="0">
                <a:solidFill>
                  <a:schemeClr val="accent4"/>
                </a:solidFill>
              </a:rPr>
              <a:t>30%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of all post-surgical patients experience PONV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Would </a:t>
            </a:r>
            <a:r>
              <a:rPr lang="en-US" sz="3000" b="1" dirty="0">
                <a:solidFill>
                  <a:schemeClr val="accent4"/>
                </a:solidFill>
              </a:rPr>
              <a:t>prefer pain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to nausea</a:t>
            </a:r>
          </a:p>
        </p:txBody>
      </p:sp>
      <p:sp>
        <p:nvSpPr>
          <p:cNvPr id="228" name="Google Shape;228;p33"/>
          <p:cNvSpPr txBox="1">
            <a:spLocks noGrp="1"/>
          </p:cNvSpPr>
          <p:nvPr>
            <p:ph type="ctrTitle" idx="2"/>
          </p:nvPr>
        </p:nvSpPr>
        <p:spPr>
          <a:xfrm flipH="1">
            <a:off x="3439109" y="1495231"/>
            <a:ext cx="3082360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4"/>
                </a:solidFill>
              </a:rPr>
              <a:t>Patients</a:t>
            </a:r>
            <a:endParaRPr sz="3600" dirty="0">
              <a:solidFill>
                <a:schemeClr val="accent4"/>
              </a:solidFill>
              <a:highlight>
                <a:schemeClr val="accent1"/>
              </a:highlight>
            </a:endParaRPr>
          </a:p>
        </p:txBody>
      </p:sp>
      <p:cxnSp>
        <p:nvCxnSpPr>
          <p:cNvPr id="230" name="Google Shape;230;p33"/>
          <p:cNvCxnSpPr/>
          <p:nvPr/>
        </p:nvCxnSpPr>
        <p:spPr>
          <a:xfrm>
            <a:off x="774287" y="1789500"/>
            <a:ext cx="0" cy="2028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1" name="Google Shape;231;p33"/>
          <p:cNvCxnSpPr/>
          <p:nvPr/>
        </p:nvCxnSpPr>
        <p:spPr>
          <a:xfrm>
            <a:off x="8316686" y="1789500"/>
            <a:ext cx="0" cy="2028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Google Shape;197;p31">
            <a:extLst>
              <a:ext uri="{FF2B5EF4-FFF2-40B4-BE49-F238E27FC236}">
                <a16:creationId xmlns:a16="http://schemas.microsoft.com/office/drawing/2014/main" id="{0858A008-AE07-DB4A-BE84-B2FD6ED55832}"/>
              </a:ext>
            </a:extLst>
          </p:cNvPr>
          <p:cNvSpPr/>
          <p:nvPr/>
        </p:nvSpPr>
        <p:spPr>
          <a:xfrm rot="-5400000">
            <a:off x="4259192" y="2120667"/>
            <a:ext cx="957300" cy="3702411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99;p31">
            <a:extLst>
              <a:ext uri="{FF2B5EF4-FFF2-40B4-BE49-F238E27FC236}">
                <a16:creationId xmlns:a16="http://schemas.microsoft.com/office/drawing/2014/main" id="{55E64BD2-BF59-CC4F-A203-CDC97A2C80AD}"/>
              </a:ext>
            </a:extLst>
          </p:cNvPr>
          <p:cNvSpPr txBox="1">
            <a:spLocks/>
          </p:cNvSpPr>
          <p:nvPr/>
        </p:nvSpPr>
        <p:spPr>
          <a:xfrm>
            <a:off x="2886636" y="3676660"/>
            <a:ext cx="3702411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400" b="1" dirty="0">
                <a:solidFill>
                  <a:schemeClr val="bg1"/>
                </a:solidFill>
              </a:rPr>
              <a:t>Manage Expectations</a:t>
            </a:r>
          </a:p>
        </p:txBody>
      </p:sp>
    </p:spTree>
    <p:extLst>
      <p:ext uri="{BB962C8B-B14F-4D97-AF65-F5344CB8AC3E}">
        <p14:creationId xmlns:p14="http://schemas.microsoft.com/office/powerpoint/2010/main" val="3017022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 idx="4"/>
          </p:nvPr>
        </p:nvSpPr>
        <p:spPr>
          <a:xfrm>
            <a:off x="1736550" y="461431"/>
            <a:ext cx="5670900" cy="12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latin typeface="Arial" panose="020B0604020202020204" pitchFamily="34" charset="0"/>
                <a:cs typeface="Arial" panose="020B0604020202020204" pitchFamily="34" charset="0"/>
              </a:rPr>
              <a:t>WHO CARES?</a:t>
            </a:r>
            <a:endParaRPr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9" name="Google Shape;229;p33"/>
          <p:cNvSpPr txBox="1">
            <a:spLocks noGrp="1"/>
          </p:cNvSpPr>
          <p:nvPr>
            <p:ph type="ctrTitle" idx="2"/>
          </p:nvPr>
        </p:nvSpPr>
        <p:spPr>
          <a:xfrm flipH="1">
            <a:off x="2895806" y="1495231"/>
            <a:ext cx="4226757" cy="4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4"/>
                </a:solidFill>
              </a:rPr>
              <a:t>Care Providers</a:t>
            </a:r>
            <a:endParaRPr sz="3600" dirty="0">
              <a:solidFill>
                <a:schemeClr val="accent4"/>
              </a:solidFill>
              <a:highlight>
                <a:schemeClr val="accent1"/>
              </a:highlight>
            </a:endParaRPr>
          </a:p>
        </p:txBody>
      </p:sp>
      <p:cxnSp>
        <p:nvCxnSpPr>
          <p:cNvPr id="230" name="Google Shape;230;p33"/>
          <p:cNvCxnSpPr/>
          <p:nvPr/>
        </p:nvCxnSpPr>
        <p:spPr>
          <a:xfrm>
            <a:off x="774287" y="1789500"/>
            <a:ext cx="0" cy="2028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1" name="Google Shape;231;p33"/>
          <p:cNvCxnSpPr/>
          <p:nvPr/>
        </p:nvCxnSpPr>
        <p:spPr>
          <a:xfrm>
            <a:off x="8314841" y="1789500"/>
            <a:ext cx="0" cy="2028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225;p33">
            <a:extLst>
              <a:ext uri="{FF2B5EF4-FFF2-40B4-BE49-F238E27FC236}">
                <a16:creationId xmlns:a16="http://schemas.microsoft.com/office/drawing/2014/main" id="{DE7728D5-0A9D-B446-8846-6DF2B57E58A8}"/>
              </a:ext>
            </a:extLst>
          </p:cNvPr>
          <p:cNvSpPr txBox="1">
            <a:spLocks/>
          </p:cNvSpPr>
          <p:nvPr/>
        </p:nvSpPr>
        <p:spPr>
          <a:xfrm flipH="1">
            <a:off x="1736550" y="2091327"/>
            <a:ext cx="5947473" cy="2174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None/>
              <a:defRPr sz="1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None/>
              <a:defRPr sz="1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None/>
              <a:defRPr sz="1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None/>
              <a:defRPr sz="1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None/>
              <a:defRPr sz="1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None/>
              <a:defRPr sz="1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None/>
              <a:defRPr sz="1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Light"/>
              <a:buNone/>
              <a:defRPr sz="12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Cost of drugs for prophylactic treatment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Resources for increased recovery time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Lower insurance reimbursements</a:t>
            </a:r>
          </a:p>
          <a:p>
            <a:pPr marL="0" indent="0"/>
            <a:endParaRPr lang="en-US" dirty="0"/>
          </a:p>
        </p:txBody>
      </p:sp>
      <p:sp>
        <p:nvSpPr>
          <p:cNvPr id="9" name="Google Shape;197;p31">
            <a:extLst>
              <a:ext uri="{FF2B5EF4-FFF2-40B4-BE49-F238E27FC236}">
                <a16:creationId xmlns:a16="http://schemas.microsoft.com/office/drawing/2014/main" id="{9E5F2BB8-0852-9342-B0DB-621D8B8E4005}"/>
              </a:ext>
            </a:extLst>
          </p:cNvPr>
          <p:cNvSpPr/>
          <p:nvPr/>
        </p:nvSpPr>
        <p:spPr>
          <a:xfrm rot="-5400000">
            <a:off x="4259192" y="2120667"/>
            <a:ext cx="957300" cy="3702411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99;p31">
            <a:extLst>
              <a:ext uri="{FF2B5EF4-FFF2-40B4-BE49-F238E27FC236}">
                <a16:creationId xmlns:a16="http://schemas.microsoft.com/office/drawing/2014/main" id="{0CB2BF0B-8E82-4041-851B-F53781F38778}"/>
              </a:ext>
            </a:extLst>
          </p:cNvPr>
          <p:cNvSpPr txBox="1">
            <a:spLocks/>
          </p:cNvSpPr>
          <p:nvPr/>
        </p:nvSpPr>
        <p:spPr>
          <a:xfrm>
            <a:off x="2886636" y="3676660"/>
            <a:ext cx="3702411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400" b="1" dirty="0">
                <a:solidFill>
                  <a:schemeClr val="bg1"/>
                </a:solidFill>
              </a:rPr>
              <a:t>Better Informed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" name="Google Shape;405;p43"/>
          <p:cNvGrpSpPr/>
          <p:nvPr/>
        </p:nvGrpSpPr>
        <p:grpSpPr>
          <a:xfrm>
            <a:off x="395207" y="735252"/>
            <a:ext cx="7853765" cy="3241564"/>
            <a:chOff x="720000" y="1272725"/>
            <a:chExt cx="4634625" cy="2617375"/>
          </a:xfrm>
        </p:grpSpPr>
        <p:sp>
          <p:nvSpPr>
            <p:cNvPr id="406" name="Google Shape;406;p43"/>
            <p:cNvSpPr/>
            <p:nvPr/>
          </p:nvSpPr>
          <p:spPr>
            <a:xfrm>
              <a:off x="720000" y="1621080"/>
              <a:ext cx="4634625" cy="2269020"/>
            </a:xfrm>
            <a:prstGeom prst="rect">
              <a:avLst/>
            </a:prstGeom>
            <a:gradFill>
              <a:gsLst>
                <a:gs pos="0">
                  <a:srgbClr val="7194E2"/>
                </a:gs>
                <a:gs pos="100000">
                  <a:srgbClr val="4FE2E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3"/>
            <p:cNvSpPr/>
            <p:nvPr/>
          </p:nvSpPr>
          <p:spPr>
            <a:xfrm>
              <a:off x="720000" y="1272725"/>
              <a:ext cx="1488000" cy="782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408" name="Google Shape;408;p43"/>
          <p:cNvGraphicFramePr/>
          <p:nvPr>
            <p:extLst>
              <p:ext uri="{D42A27DB-BD31-4B8C-83A1-F6EECF244321}">
                <p14:modId xmlns:p14="http://schemas.microsoft.com/office/powerpoint/2010/main" val="242861618"/>
              </p:ext>
            </p:extLst>
          </p:nvPr>
        </p:nvGraphicFramePr>
        <p:xfrm>
          <a:off x="395207" y="1166682"/>
          <a:ext cx="8075714" cy="2810134"/>
        </p:xfrm>
        <a:graphic>
          <a:graphicData uri="http://schemas.openxmlformats.org/drawingml/2006/table">
            <a:tbl>
              <a:tblPr>
                <a:noFill/>
                <a:tableStyleId>{49976C6B-5615-4466-8880-E3119326B592}</a:tableStyleId>
              </a:tblPr>
              <a:tblGrid>
                <a:gridCol w="17689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48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919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2750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>
                        <a:latin typeface="Krub"/>
                        <a:ea typeface="Krub"/>
                        <a:cs typeface="Krub"/>
                        <a:sym typeface="Krub"/>
                      </a:endParaRPr>
                    </a:p>
                  </a:txBody>
                  <a:tcPr marL="111556" marR="111556" marT="111556" marB="111556" anchor="ctr">
                    <a:lnL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dirty="0" err="1">
                          <a:solidFill>
                            <a:schemeClr val="lt1"/>
                          </a:solidFill>
                          <a:latin typeface="Cambay"/>
                          <a:ea typeface="Cambay"/>
                          <a:cs typeface="Cambay"/>
                          <a:sym typeface="Cambay"/>
                        </a:rPr>
                        <a:t>Apfel</a:t>
                      </a:r>
                      <a:endParaRPr sz="2400" b="1" dirty="0">
                        <a:solidFill>
                          <a:schemeClr val="lt1"/>
                        </a:solidFill>
                        <a:latin typeface="Cambay"/>
                        <a:ea typeface="Cambay"/>
                        <a:cs typeface="Cambay"/>
                        <a:sym typeface="Cambay"/>
                      </a:endParaRPr>
                    </a:p>
                  </a:txBody>
                  <a:tcPr marL="111556" marR="111556" marT="111556" marB="111556" anchor="ctr">
                    <a:lnL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2400" b="1" i="0" u="none" strike="noStrike" cap="none" dirty="0" err="1">
                          <a:solidFill>
                            <a:schemeClr val="lt1"/>
                          </a:solidFill>
                          <a:latin typeface="Cambay"/>
                          <a:ea typeface="Arial"/>
                          <a:cs typeface="Cambay"/>
                          <a:sym typeface="Arial"/>
                        </a:rPr>
                        <a:t>Koivuranta</a:t>
                      </a:r>
                      <a:endParaRPr sz="2400" b="1" i="0" u="none" strike="noStrike" cap="none" dirty="0">
                        <a:solidFill>
                          <a:schemeClr val="lt1"/>
                        </a:solidFill>
                        <a:latin typeface="Cambay"/>
                        <a:ea typeface="Cambay"/>
                        <a:cs typeface="Cambay"/>
                        <a:sym typeface="Cambay"/>
                      </a:endParaRPr>
                    </a:p>
                  </a:txBody>
                  <a:tcPr marL="111556" marR="111556" marT="111556" marB="111556" anchor="ctr">
                    <a:lnL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816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dirty="0">
                          <a:solidFill>
                            <a:schemeClr val="lt1"/>
                          </a:solidFill>
                          <a:latin typeface="Cambay"/>
                          <a:ea typeface="Cambay"/>
                          <a:cs typeface="Cambay"/>
                          <a:sym typeface="Cambay"/>
                        </a:rPr>
                        <a:t>Target Scale</a:t>
                      </a:r>
                      <a:endParaRPr sz="2200" dirty="0">
                        <a:solidFill>
                          <a:schemeClr val="lt1"/>
                        </a:solidFill>
                        <a:latin typeface="Cambay"/>
                        <a:ea typeface="Cambay"/>
                        <a:cs typeface="Cambay"/>
                        <a:sym typeface="Cambay"/>
                      </a:endParaRPr>
                    </a:p>
                  </a:txBody>
                  <a:tcPr marL="111556" marR="111556" marT="111556" marB="111556" anchor="ctr">
                    <a:lnL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 b="0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10%, 20%, 40%,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 b="0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60%, 80%</a:t>
                      </a:r>
                      <a:endParaRPr sz="1900" b="0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11556" marR="111556" marT="111556" marB="111556" anchor="ctr">
                    <a:lnL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 b="0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18%, 42%, 54%,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 b="0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74%, 87%</a:t>
                      </a:r>
                      <a:endParaRPr sz="1900" b="0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11556" marR="111556" marT="111556" marB="111556" anchor="ctr">
                    <a:lnL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6446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dirty="0">
                          <a:solidFill>
                            <a:schemeClr val="lt1"/>
                          </a:solidFill>
                          <a:latin typeface="Cambay"/>
                          <a:ea typeface="Cambay"/>
                          <a:cs typeface="Cambay"/>
                          <a:sym typeface="Cambay"/>
                        </a:rPr>
                        <a:t>Features</a:t>
                      </a:r>
                      <a:endParaRPr sz="2200" dirty="0">
                        <a:solidFill>
                          <a:schemeClr val="lt1"/>
                        </a:solidFill>
                        <a:latin typeface="Cambay"/>
                        <a:ea typeface="Cambay"/>
                        <a:cs typeface="Cambay"/>
                        <a:sym typeface="Cambay"/>
                      </a:endParaRPr>
                    </a:p>
                  </a:txBody>
                  <a:tcPr marL="111556" marR="111556" marT="111556" marB="111556" anchor="ctr">
                    <a:lnL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G</a:t>
                      </a:r>
                      <a:r>
                        <a:rPr lang="en" sz="1700" b="0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ender, smoking status,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history of nausea,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b="0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post-op opioids</a:t>
                      </a:r>
                      <a:endParaRPr sz="1700" b="0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11556" marR="111556" marT="111556" marB="111556" anchor="ctr">
                    <a:lnL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0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Same as </a:t>
                      </a:r>
                      <a:r>
                        <a:rPr lang="en" sz="1700" b="0" dirty="0" err="1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Apfel</a:t>
                      </a:r>
                      <a:endParaRPr lang="en" sz="1700" b="0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0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(replace post-op opioids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0" dirty="0">
                          <a:solidFill>
                            <a:schemeClr val="lt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w/ surgery time)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700" b="0" dirty="0">
                        <a:solidFill>
                          <a:schemeClr val="lt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L="111556" marR="111556" marT="111556" marB="111556" anchor="ctr">
                    <a:lnL w="19050" cap="flat" cmpd="sng" algn="ctr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66666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3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09" name="Google Shape;409;p43"/>
          <p:cNvSpPr txBox="1">
            <a:spLocks noGrp="1"/>
          </p:cNvSpPr>
          <p:nvPr>
            <p:ph type="title"/>
          </p:nvPr>
        </p:nvSpPr>
        <p:spPr>
          <a:xfrm>
            <a:off x="1736550" y="395750"/>
            <a:ext cx="5670900" cy="7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latin typeface="+mj-lt"/>
              </a:rPr>
              <a:t>5 PROBABILITIES </a:t>
            </a:r>
            <a:endParaRPr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25237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1"/>
          <p:cNvSpPr/>
          <p:nvPr/>
        </p:nvSpPr>
        <p:spPr>
          <a:xfrm rot="-5400000">
            <a:off x="1007822" y="1076904"/>
            <a:ext cx="957300" cy="9573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1"/>
          <p:cNvSpPr txBox="1">
            <a:spLocks noGrp="1"/>
          </p:cNvSpPr>
          <p:nvPr>
            <p:ph type="title" idx="15"/>
          </p:nvPr>
        </p:nvSpPr>
        <p:spPr>
          <a:xfrm>
            <a:off x="1736550" y="344877"/>
            <a:ext cx="5670900" cy="8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OBJECTIVES</a:t>
            </a:r>
            <a:endParaRPr dirty="0"/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 idx="14"/>
          </p:nvPr>
        </p:nvSpPr>
        <p:spPr>
          <a:xfrm>
            <a:off x="1007822" y="1260341"/>
            <a:ext cx="957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04" name="Google Shape;204;p31"/>
          <p:cNvSpPr txBox="1">
            <a:spLocks noGrp="1"/>
          </p:cNvSpPr>
          <p:nvPr>
            <p:ph type="subTitle" idx="5"/>
          </p:nvPr>
        </p:nvSpPr>
        <p:spPr>
          <a:xfrm flipH="1">
            <a:off x="2320200" y="1092341"/>
            <a:ext cx="5180981" cy="7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/>
            <a:r>
              <a:rPr lang="en-US" sz="2400" dirty="0"/>
              <a:t>Increase precision of probabilities</a:t>
            </a:r>
          </a:p>
        </p:txBody>
      </p:sp>
      <p:sp>
        <p:nvSpPr>
          <p:cNvPr id="211" name="Google Shape;211;p31"/>
          <p:cNvSpPr/>
          <p:nvPr/>
        </p:nvSpPr>
        <p:spPr>
          <a:xfrm>
            <a:off x="4554300" y="0"/>
            <a:ext cx="35400" cy="37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1"/>
          <p:cNvSpPr/>
          <p:nvPr/>
        </p:nvSpPr>
        <p:spPr>
          <a:xfrm>
            <a:off x="4554300" y="4767600"/>
            <a:ext cx="35400" cy="37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150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/>
          <p:nvPr/>
        </p:nvSpPr>
        <p:spPr>
          <a:xfrm rot="5400000" flipH="1">
            <a:off x="1010818" y="2309298"/>
            <a:ext cx="957300" cy="9573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31"/>
          <p:cNvSpPr/>
          <p:nvPr/>
        </p:nvSpPr>
        <p:spPr>
          <a:xfrm rot="-5400000">
            <a:off x="1007822" y="1076904"/>
            <a:ext cx="957300" cy="9573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1"/>
          <p:cNvSpPr txBox="1">
            <a:spLocks noGrp="1"/>
          </p:cNvSpPr>
          <p:nvPr>
            <p:ph type="title" idx="15"/>
          </p:nvPr>
        </p:nvSpPr>
        <p:spPr>
          <a:xfrm>
            <a:off x="1736550" y="344877"/>
            <a:ext cx="5670900" cy="8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</a:t>
            </a:r>
            <a:endParaRPr dirty="0"/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 idx="14"/>
          </p:nvPr>
        </p:nvSpPr>
        <p:spPr>
          <a:xfrm>
            <a:off x="1007822" y="1260341"/>
            <a:ext cx="957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04" name="Google Shape;204;p31"/>
          <p:cNvSpPr txBox="1">
            <a:spLocks noGrp="1"/>
          </p:cNvSpPr>
          <p:nvPr>
            <p:ph type="subTitle" idx="5"/>
          </p:nvPr>
        </p:nvSpPr>
        <p:spPr>
          <a:xfrm flipH="1">
            <a:off x="2320200" y="1092341"/>
            <a:ext cx="5180981" cy="7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/>
            <a:r>
              <a:rPr lang="en-US" sz="2400" dirty="0"/>
              <a:t>Increase precision of probabilities</a:t>
            </a:r>
          </a:p>
        </p:txBody>
      </p:sp>
      <p:sp>
        <p:nvSpPr>
          <p:cNvPr id="206" name="Google Shape;206;p31"/>
          <p:cNvSpPr txBox="1">
            <a:spLocks noGrp="1"/>
          </p:cNvSpPr>
          <p:nvPr>
            <p:ph type="subTitle" idx="7"/>
          </p:nvPr>
        </p:nvSpPr>
        <p:spPr>
          <a:xfrm flipH="1">
            <a:off x="2320200" y="2324735"/>
            <a:ext cx="5373486" cy="7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Incorporate More Features</a:t>
            </a:r>
            <a:endParaRPr sz="2400" dirty="0"/>
          </a:p>
        </p:txBody>
      </p:sp>
      <p:sp>
        <p:nvSpPr>
          <p:cNvPr id="208" name="Google Shape;208;p31"/>
          <p:cNvSpPr txBox="1">
            <a:spLocks noGrp="1"/>
          </p:cNvSpPr>
          <p:nvPr>
            <p:ph type="title" idx="9"/>
          </p:nvPr>
        </p:nvSpPr>
        <p:spPr>
          <a:xfrm>
            <a:off x="1013822" y="2492735"/>
            <a:ext cx="951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11" name="Google Shape;211;p31"/>
          <p:cNvSpPr/>
          <p:nvPr/>
        </p:nvSpPr>
        <p:spPr>
          <a:xfrm>
            <a:off x="4554300" y="0"/>
            <a:ext cx="35400" cy="37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1"/>
          <p:cNvSpPr/>
          <p:nvPr/>
        </p:nvSpPr>
        <p:spPr>
          <a:xfrm>
            <a:off x="4554300" y="4767600"/>
            <a:ext cx="35400" cy="37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6745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/>
          <p:nvPr/>
        </p:nvSpPr>
        <p:spPr>
          <a:xfrm rot="-5400000">
            <a:off x="1007822" y="3541692"/>
            <a:ext cx="957300" cy="9573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31"/>
          <p:cNvSpPr/>
          <p:nvPr/>
        </p:nvSpPr>
        <p:spPr>
          <a:xfrm rot="5400000" flipH="1">
            <a:off x="1010818" y="2309298"/>
            <a:ext cx="957300" cy="9573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31"/>
          <p:cNvSpPr/>
          <p:nvPr/>
        </p:nvSpPr>
        <p:spPr>
          <a:xfrm rot="-5400000">
            <a:off x="1007822" y="1076904"/>
            <a:ext cx="957300" cy="9573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1"/>
          <p:cNvSpPr txBox="1">
            <a:spLocks noGrp="1"/>
          </p:cNvSpPr>
          <p:nvPr>
            <p:ph type="title" idx="15"/>
          </p:nvPr>
        </p:nvSpPr>
        <p:spPr>
          <a:xfrm>
            <a:off x="1736550" y="344877"/>
            <a:ext cx="5670900" cy="8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</a:t>
            </a:r>
            <a:endParaRPr dirty="0"/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 idx="14"/>
          </p:nvPr>
        </p:nvSpPr>
        <p:spPr>
          <a:xfrm>
            <a:off x="1007822" y="1260341"/>
            <a:ext cx="957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04" name="Google Shape;204;p31"/>
          <p:cNvSpPr txBox="1">
            <a:spLocks noGrp="1"/>
          </p:cNvSpPr>
          <p:nvPr>
            <p:ph type="subTitle" idx="5"/>
          </p:nvPr>
        </p:nvSpPr>
        <p:spPr>
          <a:xfrm flipH="1">
            <a:off x="2320200" y="1092341"/>
            <a:ext cx="5180981" cy="7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/>
            <a:r>
              <a:rPr lang="en-US" sz="2400" dirty="0"/>
              <a:t>Increase precision of probabilities</a:t>
            </a:r>
          </a:p>
        </p:txBody>
      </p:sp>
      <p:sp>
        <p:nvSpPr>
          <p:cNvPr id="206" name="Google Shape;206;p31"/>
          <p:cNvSpPr txBox="1">
            <a:spLocks noGrp="1"/>
          </p:cNvSpPr>
          <p:nvPr>
            <p:ph type="subTitle" idx="7"/>
          </p:nvPr>
        </p:nvSpPr>
        <p:spPr>
          <a:xfrm flipH="1">
            <a:off x="2320200" y="2324735"/>
            <a:ext cx="5373486" cy="7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Incorporate More Features</a:t>
            </a:r>
            <a:endParaRPr sz="2400" dirty="0"/>
          </a:p>
        </p:txBody>
      </p:sp>
      <p:sp>
        <p:nvSpPr>
          <p:cNvPr id="207" name="Google Shape;207;p31"/>
          <p:cNvSpPr txBox="1">
            <a:spLocks noGrp="1"/>
          </p:cNvSpPr>
          <p:nvPr>
            <p:ph type="subTitle" idx="8"/>
          </p:nvPr>
        </p:nvSpPr>
        <p:spPr>
          <a:xfrm>
            <a:off x="2320200" y="3548030"/>
            <a:ext cx="5087250" cy="74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Improve metrics </a:t>
            </a:r>
            <a:endParaRPr sz="2400" dirty="0"/>
          </a:p>
        </p:txBody>
      </p:sp>
      <p:sp>
        <p:nvSpPr>
          <p:cNvPr id="208" name="Google Shape;208;p31"/>
          <p:cNvSpPr txBox="1">
            <a:spLocks noGrp="1"/>
          </p:cNvSpPr>
          <p:nvPr>
            <p:ph type="title" idx="9"/>
          </p:nvPr>
        </p:nvSpPr>
        <p:spPr>
          <a:xfrm>
            <a:off x="1013822" y="2492735"/>
            <a:ext cx="951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09" name="Google Shape;209;p31"/>
          <p:cNvSpPr txBox="1">
            <a:spLocks noGrp="1"/>
          </p:cNvSpPr>
          <p:nvPr>
            <p:ph type="title"/>
          </p:nvPr>
        </p:nvSpPr>
        <p:spPr>
          <a:xfrm flipH="1">
            <a:off x="1007072" y="3716030"/>
            <a:ext cx="951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1" name="Google Shape;211;p31"/>
          <p:cNvSpPr/>
          <p:nvPr/>
        </p:nvSpPr>
        <p:spPr>
          <a:xfrm>
            <a:off x="4554300" y="0"/>
            <a:ext cx="35400" cy="37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1"/>
          <p:cNvSpPr/>
          <p:nvPr/>
        </p:nvSpPr>
        <p:spPr>
          <a:xfrm>
            <a:off x="4554300" y="4767600"/>
            <a:ext cx="35400" cy="37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3603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p48"/>
          <p:cNvSpPr txBox="1">
            <a:spLocks noGrp="1"/>
          </p:cNvSpPr>
          <p:nvPr>
            <p:ph type="title"/>
          </p:nvPr>
        </p:nvSpPr>
        <p:spPr>
          <a:xfrm>
            <a:off x="720000" y="342000"/>
            <a:ext cx="7704000" cy="88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APPROACH</a:t>
            </a:r>
            <a:endParaRPr dirty="0"/>
          </a:p>
        </p:txBody>
      </p:sp>
      <p:sp>
        <p:nvSpPr>
          <p:cNvPr id="848" name="Google Shape;848;p48"/>
          <p:cNvSpPr txBox="1">
            <a:spLocks noGrp="1"/>
          </p:cNvSpPr>
          <p:nvPr>
            <p:ph type="body" idx="4294967295"/>
          </p:nvPr>
        </p:nvSpPr>
        <p:spPr>
          <a:xfrm>
            <a:off x="1998349" y="1483001"/>
            <a:ext cx="5394341" cy="88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Roboto"/>
                <a:ea typeface="Roboto"/>
                <a:cs typeface="Roboto"/>
                <a:sym typeface="Roboto"/>
              </a:rPr>
              <a:t>Model: Logistic Regression</a:t>
            </a:r>
          </a:p>
        </p:txBody>
      </p:sp>
      <p:sp>
        <p:nvSpPr>
          <p:cNvPr id="849" name="Google Shape;849;p48"/>
          <p:cNvSpPr/>
          <p:nvPr/>
        </p:nvSpPr>
        <p:spPr>
          <a:xfrm>
            <a:off x="1431651" y="877618"/>
            <a:ext cx="441900" cy="44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48"/>
          <p:cNvSpPr txBox="1">
            <a:spLocks noGrp="1"/>
          </p:cNvSpPr>
          <p:nvPr>
            <p:ph type="ctrTitle" idx="4294967295"/>
          </p:nvPr>
        </p:nvSpPr>
        <p:spPr>
          <a:xfrm flipH="1">
            <a:off x="1306849" y="1582008"/>
            <a:ext cx="6915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accent1"/>
                </a:solidFill>
              </a:rPr>
              <a:t>01</a:t>
            </a:r>
            <a:endParaRPr sz="3000" dirty="0">
              <a:solidFill>
                <a:schemeClr val="accent1"/>
              </a:solidFill>
            </a:endParaRPr>
          </a:p>
        </p:txBody>
      </p:sp>
      <p:sp>
        <p:nvSpPr>
          <p:cNvPr id="851" name="Google Shape;851;p48"/>
          <p:cNvSpPr txBox="1">
            <a:spLocks noGrp="1"/>
          </p:cNvSpPr>
          <p:nvPr>
            <p:ph type="body" idx="4294967295"/>
          </p:nvPr>
        </p:nvSpPr>
        <p:spPr>
          <a:xfrm>
            <a:off x="1998351" y="2351016"/>
            <a:ext cx="6657452" cy="88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Data: </a:t>
            </a:r>
            <a:r>
              <a:rPr lang="en" sz="2000" b="1" dirty="0">
                <a:latin typeface="Roboto"/>
                <a:ea typeface="Roboto"/>
                <a:cs typeface="Roboto"/>
                <a:sym typeface="Roboto"/>
              </a:rPr>
              <a:t>Development of multivariable predictive model for PONV after </a:t>
            </a:r>
            <a:r>
              <a:rPr lang="en-US" sz="2000" b="1" dirty="0"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en" sz="2000" b="1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ancer</a:t>
            </a:r>
            <a:r>
              <a:rPr lang="en" sz="2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surgery in adults</a:t>
            </a:r>
            <a:endParaRPr sz="20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2" name="Google Shape;852;p48"/>
          <p:cNvSpPr txBox="1">
            <a:spLocks noGrp="1"/>
          </p:cNvSpPr>
          <p:nvPr>
            <p:ph type="ctrTitle" idx="4294967295"/>
          </p:nvPr>
        </p:nvSpPr>
        <p:spPr>
          <a:xfrm flipH="1">
            <a:off x="1306849" y="2472558"/>
            <a:ext cx="6915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accent1"/>
                </a:solidFill>
              </a:rPr>
              <a:t>02</a:t>
            </a:r>
            <a:endParaRPr sz="3000" dirty="0">
              <a:solidFill>
                <a:schemeClr val="accent1"/>
              </a:solidFill>
            </a:endParaRPr>
          </a:p>
        </p:txBody>
      </p:sp>
      <p:sp>
        <p:nvSpPr>
          <p:cNvPr id="853" name="Google Shape;853;p48"/>
          <p:cNvSpPr txBox="1">
            <a:spLocks noGrp="1"/>
          </p:cNvSpPr>
          <p:nvPr>
            <p:ph type="body" idx="4294967295"/>
          </p:nvPr>
        </p:nvSpPr>
        <p:spPr>
          <a:xfrm>
            <a:off x="1998350" y="3233616"/>
            <a:ext cx="5838799" cy="9675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latin typeface="Roboto"/>
                <a:ea typeface="Roboto"/>
                <a:cs typeface="Roboto"/>
                <a:sym typeface="Roboto"/>
              </a:rPr>
              <a:t>Metrics: a) ROC/AUC; </a:t>
            </a:r>
            <a:r>
              <a:rPr lang="en-US" sz="2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b) F1</a:t>
            </a:r>
            <a:endParaRPr sz="20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4" name="Google Shape;854;p48"/>
          <p:cNvSpPr txBox="1">
            <a:spLocks noGrp="1"/>
          </p:cNvSpPr>
          <p:nvPr>
            <p:ph type="ctrTitle" idx="4294967295"/>
          </p:nvPr>
        </p:nvSpPr>
        <p:spPr>
          <a:xfrm flipH="1">
            <a:off x="1306849" y="3330820"/>
            <a:ext cx="6915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accent1"/>
                </a:solidFill>
              </a:rPr>
              <a:t>03</a:t>
            </a:r>
            <a:endParaRPr sz="3000" dirty="0">
              <a:solidFill>
                <a:schemeClr val="accent1"/>
              </a:solidFill>
            </a:endParaRPr>
          </a:p>
        </p:txBody>
      </p:sp>
      <p:sp>
        <p:nvSpPr>
          <p:cNvPr id="855" name="Google Shape;855;p48"/>
          <p:cNvSpPr/>
          <p:nvPr/>
        </p:nvSpPr>
        <p:spPr>
          <a:xfrm>
            <a:off x="1498039" y="2002783"/>
            <a:ext cx="336300" cy="3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48"/>
          <p:cNvSpPr/>
          <p:nvPr/>
        </p:nvSpPr>
        <p:spPr>
          <a:xfrm>
            <a:off x="1498039" y="2893733"/>
            <a:ext cx="336300" cy="3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48"/>
          <p:cNvSpPr/>
          <p:nvPr/>
        </p:nvSpPr>
        <p:spPr>
          <a:xfrm>
            <a:off x="1498039" y="3800870"/>
            <a:ext cx="336300" cy="3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8" name="Google Shape;868;p48"/>
          <p:cNvGrpSpPr/>
          <p:nvPr/>
        </p:nvGrpSpPr>
        <p:grpSpPr>
          <a:xfrm>
            <a:off x="1474506" y="965477"/>
            <a:ext cx="356196" cy="265631"/>
            <a:chOff x="5216456" y="3725484"/>
            <a:chExt cx="356196" cy="265631"/>
          </a:xfrm>
        </p:grpSpPr>
        <p:sp>
          <p:nvSpPr>
            <p:cNvPr id="869" name="Google Shape;869;p4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63416679"/>
      </p:ext>
    </p:extLst>
  </p:cSld>
  <p:clrMapOvr>
    <a:masterClrMapping/>
  </p:clrMapOvr>
</p:sld>
</file>

<file path=ppt/theme/theme1.xml><?xml version="1.0" encoding="utf-8"?>
<a:theme xmlns:a="http://schemas.openxmlformats.org/drawingml/2006/main" name="Clinical Case Anesthesia by Slidesgo">
  <a:themeElements>
    <a:clrScheme name="Simple Light">
      <a:dk1>
        <a:srgbClr val="072564"/>
      </a:dk1>
      <a:lt1>
        <a:srgbClr val="FFFFFF"/>
      </a:lt1>
      <a:dk2>
        <a:srgbClr val="153986"/>
      </a:dk2>
      <a:lt2>
        <a:srgbClr val="DEE6E6"/>
      </a:lt2>
      <a:accent1>
        <a:srgbClr val="00CECE"/>
      </a:accent1>
      <a:accent2>
        <a:srgbClr val="19B1D2"/>
      </a:accent2>
      <a:accent3>
        <a:srgbClr val="3295D7"/>
      </a:accent3>
      <a:accent4>
        <a:srgbClr val="4B78DB"/>
      </a:accent4>
      <a:accent5>
        <a:srgbClr val="06B3B3"/>
      </a:accent5>
      <a:accent6>
        <a:srgbClr val="5FB2D8"/>
      </a:accent6>
      <a:hlink>
        <a:srgbClr val="07256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2961</TotalTime>
  <Words>779</Words>
  <Application>Microsoft Macintosh PowerPoint</Application>
  <PresentationFormat>On-screen Show (16:9)</PresentationFormat>
  <Paragraphs>140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32" baseType="lpstr">
      <vt:lpstr>Catamaran Thin</vt:lpstr>
      <vt:lpstr>Roboto Condensed Light</vt:lpstr>
      <vt:lpstr>Fira Sans Extra Condensed</vt:lpstr>
      <vt:lpstr>Cambay</vt:lpstr>
      <vt:lpstr>Krub</vt:lpstr>
      <vt:lpstr>Roboto</vt:lpstr>
      <vt:lpstr>Fira Sans Extra Condensed Medium</vt:lpstr>
      <vt:lpstr>Roboto Medium</vt:lpstr>
      <vt:lpstr>Nunito Light</vt:lpstr>
      <vt:lpstr>PT Serif</vt:lpstr>
      <vt:lpstr>Raleway Thin</vt:lpstr>
      <vt:lpstr>Arial</vt:lpstr>
      <vt:lpstr>Roboto Light</vt:lpstr>
      <vt:lpstr>Roboto Slab Regular</vt:lpstr>
      <vt:lpstr>Clinical Case Anesthesia by Slidesgo</vt:lpstr>
      <vt:lpstr>POST OPERATIVE NAUSEA AND VOMITING (PONV)</vt:lpstr>
      <vt:lpstr>WHAT IS IT?</vt:lpstr>
      <vt:lpstr>WHO CARES?</vt:lpstr>
      <vt:lpstr>WHO CARES?</vt:lpstr>
      <vt:lpstr>5 PROBABILITIES </vt:lpstr>
      <vt:lpstr>OBJECTIVES</vt:lpstr>
      <vt:lpstr>OBJECTIVES</vt:lpstr>
      <vt:lpstr>OBJECTIVES</vt:lpstr>
      <vt:lpstr>APPROACH</vt:lpstr>
      <vt:lpstr>RESULTS</vt:lpstr>
      <vt:lpstr>BETTER THAN APFEL</vt:lpstr>
      <vt:lpstr>APP DEMO</vt:lpstr>
      <vt:lpstr>TAKEAWAYS</vt:lpstr>
      <vt:lpstr>OTHER INSIGHTS</vt:lpstr>
      <vt:lpstr>RESULTS</vt:lpstr>
      <vt:lpstr>REFERENCES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 OPERATIVE NAUSEA AND VOMITING (PONV)</dc:title>
  <cp:lastModifiedBy>Microsoft Office User</cp:lastModifiedBy>
  <cp:revision>53</cp:revision>
  <dcterms:modified xsi:type="dcterms:W3CDTF">2020-08-05T06:31:12Z</dcterms:modified>
</cp:coreProperties>
</file>